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8" r:id="rId5"/>
  </p:sldMasterIdLst>
  <p:notesMasterIdLst>
    <p:notesMasterId r:id="rId52"/>
  </p:notesMasterIdLst>
  <p:sldIdLst>
    <p:sldId id="256" r:id="rId6"/>
    <p:sldId id="259" r:id="rId7"/>
    <p:sldId id="365" r:id="rId8"/>
    <p:sldId id="314" r:id="rId9"/>
    <p:sldId id="315" r:id="rId10"/>
    <p:sldId id="266" r:id="rId11"/>
    <p:sldId id="316" r:id="rId12"/>
    <p:sldId id="268" r:id="rId13"/>
    <p:sldId id="269" r:id="rId14"/>
    <p:sldId id="270" r:id="rId15"/>
    <p:sldId id="323" r:id="rId16"/>
    <p:sldId id="319" r:id="rId17"/>
    <p:sldId id="320" r:id="rId18"/>
    <p:sldId id="321" r:id="rId19"/>
    <p:sldId id="322" r:id="rId20"/>
    <p:sldId id="369" r:id="rId21"/>
    <p:sldId id="324" r:id="rId22"/>
    <p:sldId id="265" r:id="rId23"/>
    <p:sldId id="293" r:id="rId24"/>
    <p:sldId id="300" r:id="rId25"/>
    <p:sldId id="301" r:id="rId26"/>
    <p:sldId id="298" r:id="rId27"/>
    <p:sldId id="299" r:id="rId28"/>
    <p:sldId id="267" r:id="rId29"/>
    <p:sldId id="306" r:id="rId30"/>
    <p:sldId id="307" r:id="rId31"/>
    <p:sldId id="304" r:id="rId32"/>
    <p:sldId id="310" r:id="rId33"/>
    <p:sldId id="366" r:id="rId34"/>
    <p:sldId id="309" r:id="rId35"/>
    <p:sldId id="311" r:id="rId36"/>
    <p:sldId id="276" r:id="rId37"/>
    <p:sldId id="312" r:id="rId38"/>
    <p:sldId id="313" r:id="rId39"/>
    <p:sldId id="278" r:id="rId40"/>
    <p:sldId id="363" r:id="rId41"/>
    <p:sldId id="358" r:id="rId42"/>
    <p:sldId id="361" r:id="rId43"/>
    <p:sldId id="280" r:id="rId44"/>
    <p:sldId id="284" r:id="rId45"/>
    <p:sldId id="285" r:id="rId46"/>
    <p:sldId id="368" r:id="rId47"/>
    <p:sldId id="287" r:id="rId48"/>
    <p:sldId id="318" r:id="rId49"/>
    <p:sldId id="367" r:id="rId50"/>
    <p:sldId id="317" r:id="rId51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53"/>
    </p:embeddedFont>
    <p:embeddedFont>
      <p:font typeface="Fira Sans Condensed Medium" panose="020B0604020202020204" charset="0"/>
      <p:regular r:id="rId54"/>
    </p:embeddedFont>
    <p:embeddedFont>
      <p:font typeface="Maven Pro" panose="020B0604020202020204" charset="0"/>
      <p:regular r:id="rId55"/>
    </p:embeddedFont>
    <p:embeddedFont>
      <p:font typeface="Share Tech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2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3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Visitor Type - Cancellation Rate(City)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Cancellation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Business Travel</c:v>
                </c:pt>
                <c:pt idx="1">
                  <c:v>Family</c:v>
                </c:pt>
                <c:pt idx="2">
                  <c:v>Solo Traveler</c:v>
                </c:pt>
                <c:pt idx="3">
                  <c:v>Couple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</c:v>
                </c:pt>
                <c:pt idx="1">
                  <c:v>0.36</c:v>
                </c:pt>
                <c:pt idx="2">
                  <c:v>0.37</c:v>
                </c:pt>
                <c:pt idx="3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0-4154-894D-6F2EFCD5E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8602680"/>
        <c:axId val="520223453"/>
      </c:barChart>
      <c:lineChart>
        <c:grouping val="standard"/>
        <c:varyColors val="0"/>
        <c:ser>
          <c:idx val="1"/>
          <c:order val="1"/>
          <c:tx>
            <c:strRef>
              <c:f>Sheet1!$D$1</c:f>
              <c:strCache>
                <c:ptCount val="1"/>
                <c:pt idx="0">
                  <c:v>Cancellation Rate（Overall）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Business Travel</c:v>
                </c:pt>
                <c:pt idx="1">
                  <c:v>Family</c:v>
                </c:pt>
                <c:pt idx="2">
                  <c:v>Solo Traveler</c:v>
                </c:pt>
                <c:pt idx="3">
                  <c:v>Couple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0.41</c:v>
                </c:pt>
                <c:pt idx="1">
                  <c:v>0.41</c:v>
                </c:pt>
                <c:pt idx="2">
                  <c:v>0.41</c:v>
                </c:pt>
                <c:pt idx="3">
                  <c:v>0.41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00-4154-894D-6F2EFCD5E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02680"/>
        <c:axId val="520223453"/>
      </c:lineChart>
      <c:catAx>
        <c:axId val="5486026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223453"/>
        <c:crosses val="autoZero"/>
        <c:auto val="1"/>
        <c:lblAlgn val="ctr"/>
        <c:lblOffset val="100"/>
        <c:noMultiLvlLbl val="0"/>
      </c:catAx>
      <c:valAx>
        <c:axId val="52022345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602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Visitor Type - Cancellation Rate(Resort)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Cancellation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Business Travel</c:v>
                </c:pt>
                <c:pt idx="1">
                  <c:v>Family</c:v>
                </c:pt>
                <c:pt idx="2">
                  <c:v>Solo Traveler</c:v>
                </c:pt>
                <c:pt idx="3">
                  <c:v>Couple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0.21</c:v>
                </c:pt>
                <c:pt idx="1">
                  <c:v>0.33</c:v>
                </c:pt>
                <c:pt idx="2">
                  <c:v>0.18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B8-48A0-9C9D-368BDB500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8602680"/>
        <c:axId val="520223453"/>
      </c:barChart>
      <c:lineChart>
        <c:grouping val="standard"/>
        <c:varyColors val="0"/>
        <c:ser>
          <c:idx val="1"/>
          <c:order val="1"/>
          <c:tx>
            <c:strRef>
              <c:f>Sheet1!$D$1</c:f>
              <c:strCache>
                <c:ptCount val="1"/>
                <c:pt idx="0">
                  <c:v>Cancellation Rate（Overall）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Business Travel</c:v>
                </c:pt>
                <c:pt idx="1">
                  <c:v>Family</c:v>
                </c:pt>
                <c:pt idx="2">
                  <c:v>Solo Traveler</c:v>
                </c:pt>
                <c:pt idx="3">
                  <c:v>Couple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0.28000000000000003</c:v>
                </c:pt>
                <c:pt idx="1">
                  <c:v>0.28000000000000003</c:v>
                </c:pt>
                <c:pt idx="2">
                  <c:v>0.28000000000000003</c:v>
                </c:pt>
                <c:pt idx="3">
                  <c:v>0.28000000000000003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B8-48A0-9C9D-368BDB500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02680"/>
        <c:axId val="520223453"/>
      </c:lineChart>
      <c:catAx>
        <c:axId val="5486026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223453"/>
        <c:crosses val="autoZero"/>
        <c:auto val="1"/>
        <c:lblAlgn val="ctr"/>
        <c:lblOffset val="100"/>
        <c:noMultiLvlLbl val="0"/>
      </c:catAx>
      <c:valAx>
        <c:axId val="52022345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602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#1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384E1C-B4A4-443C-853C-259501614015}" type="doc">
      <dgm:prSet loTypeId="urn:microsoft.com/office/officeart/2005/8/layout/hierarchy1#1" loCatId="hierarchy" qsTypeId="urn:microsoft.com/office/officeart/2005/8/quickstyle/simple2#1" qsCatId="simple" csTypeId="urn:microsoft.com/office/officeart/2005/8/colors/accent0_2#1" csCatId="mainScheme"/>
      <dgm:spPr/>
      <dgm:t>
        <a:bodyPr/>
        <a:lstStyle/>
        <a:p>
          <a:endParaRPr lang="en-US"/>
        </a:p>
      </dgm:t>
    </dgm:pt>
    <dgm:pt modelId="{BEA7CDF7-5EB4-4827-9D95-6B2D9D9CD039}">
      <dgm:prSet custT="1"/>
      <dgm:spPr/>
      <dgm:t>
        <a:bodyPr/>
        <a:lstStyle/>
        <a:p>
          <a:r>
            <a:rPr lang="en-IN" sz="1800" b="0" i="0" u="none" strike="noStrike" kern="1200" cap="none" dirty="0">
              <a:latin typeface="Maven Pro"/>
              <a:ea typeface="Maven Pro"/>
              <a:cs typeface="Maven Pro"/>
            </a:rPr>
            <a:t>The most frequent type of repeating guests is Business </a:t>
          </a:r>
          <a:r>
            <a:rPr lang="en-IN" sz="1800" b="0" i="0" u="none" strike="noStrike" kern="1200" cap="none" dirty="0">
              <a:latin typeface="Maven Pro"/>
              <a:ea typeface="Maven Pro"/>
              <a:cs typeface="Maven Pro"/>
              <a:sym typeface="Maven Pro"/>
            </a:rPr>
            <a:t>Travel</a:t>
          </a:r>
          <a:r>
            <a:rPr lang="en-IN" sz="1500" b="0" i="0" kern="1200" dirty="0"/>
            <a:t>. </a:t>
          </a:r>
          <a:endParaRPr lang="en-US" sz="1500" kern="1200" dirty="0"/>
        </a:p>
      </dgm:t>
    </dgm:pt>
    <dgm:pt modelId="{A182CE23-A35C-451A-8313-A634E35F6410}" type="parTrans" cxnId="{DAE87BC1-367B-4AAB-9DA4-0213CF0B9D75}">
      <dgm:prSet/>
      <dgm:spPr/>
      <dgm:t>
        <a:bodyPr/>
        <a:lstStyle/>
        <a:p>
          <a:endParaRPr lang="en-US"/>
        </a:p>
      </dgm:t>
    </dgm:pt>
    <dgm:pt modelId="{0CDA8721-F672-4C96-A344-202B81F7145D}" type="sibTrans" cxnId="{DAE87BC1-367B-4AAB-9DA4-0213CF0B9D75}">
      <dgm:prSet/>
      <dgm:spPr/>
      <dgm:t>
        <a:bodyPr/>
        <a:lstStyle/>
        <a:p>
          <a:endParaRPr lang="en-US"/>
        </a:p>
      </dgm:t>
    </dgm:pt>
    <dgm:pt modelId="{08C15659-9C84-46E4-B6C9-CA8782D7D2A5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cap="none">
              <a:latin typeface="Maven Pro"/>
              <a:ea typeface="Maven Pro"/>
              <a:cs typeface="Maven Pro"/>
            </a:rPr>
            <a:t>People are more likely to repeat their stay at the resort location compared to the city location, except for Business Travel.</a:t>
          </a:r>
          <a:endParaRPr lang="en-US" sz="1600" b="0" i="0" u="none" strike="noStrike" kern="1200" cap="none" dirty="0">
            <a:latin typeface="Maven Pro"/>
            <a:ea typeface="Maven Pro"/>
            <a:cs typeface="Maven Pro"/>
          </a:endParaRPr>
        </a:p>
      </dgm:t>
    </dgm:pt>
    <dgm:pt modelId="{C8DE27B4-D9E8-4566-AA7A-10802BF39CFD}" type="parTrans" cxnId="{59EBEAE6-0FDD-4820-A130-DD8456F32607}">
      <dgm:prSet/>
      <dgm:spPr/>
      <dgm:t>
        <a:bodyPr/>
        <a:lstStyle/>
        <a:p>
          <a:endParaRPr lang="en-US"/>
        </a:p>
      </dgm:t>
    </dgm:pt>
    <dgm:pt modelId="{7EF7B0A5-CDE0-45FB-A2FA-2ED29A8AD355}" type="sibTrans" cxnId="{59EBEAE6-0FDD-4820-A130-DD8456F32607}">
      <dgm:prSet/>
      <dgm:spPr/>
      <dgm:t>
        <a:bodyPr/>
        <a:lstStyle/>
        <a:p>
          <a:endParaRPr lang="en-US"/>
        </a:p>
      </dgm:t>
    </dgm:pt>
    <dgm:pt modelId="{1686FA36-462A-4B21-B970-E84205ED1C41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cap="none">
              <a:latin typeface="Maven Pro"/>
              <a:ea typeface="Maven Pro"/>
              <a:cs typeface="Maven Pro"/>
            </a:rPr>
            <a:t>A repeated guest is unlikely to cancel their stay at both the city and resort hotel.</a:t>
          </a:r>
          <a:endParaRPr lang="en-US" sz="1600" b="0" i="0" u="none" strike="noStrike" kern="1200" cap="none" dirty="0">
            <a:latin typeface="Maven Pro"/>
            <a:ea typeface="Maven Pro"/>
            <a:cs typeface="Maven Pro"/>
          </a:endParaRPr>
        </a:p>
      </dgm:t>
    </dgm:pt>
    <dgm:pt modelId="{11D712E8-0444-47CD-A3A6-934F4404E22C}" type="parTrans" cxnId="{5A724375-F3CA-4980-8A8C-EC98D87E0F0B}">
      <dgm:prSet/>
      <dgm:spPr/>
      <dgm:t>
        <a:bodyPr/>
        <a:lstStyle/>
        <a:p>
          <a:endParaRPr lang="en-US"/>
        </a:p>
      </dgm:t>
    </dgm:pt>
    <dgm:pt modelId="{A50878CF-C98F-40D3-8AF8-CE0FF52B6CFE}" type="sibTrans" cxnId="{5A724375-F3CA-4980-8A8C-EC98D87E0F0B}">
      <dgm:prSet/>
      <dgm:spPr/>
      <dgm:t>
        <a:bodyPr/>
        <a:lstStyle/>
        <a:p>
          <a:endParaRPr lang="en-US"/>
        </a:p>
      </dgm:t>
    </dgm:pt>
    <dgm:pt modelId="{A681A853-908C-7E42-A311-746271B47D13}" type="pres">
      <dgm:prSet presAssocID="{57384E1C-B4A4-443C-853C-25950161401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84940E-0DCE-DF49-A68F-D31EB8B77A32}" type="pres">
      <dgm:prSet presAssocID="{BEA7CDF7-5EB4-4827-9D95-6B2D9D9CD039}" presName="hierRoot1" presStyleCnt="0"/>
      <dgm:spPr/>
    </dgm:pt>
    <dgm:pt modelId="{84856D14-1C27-6548-AB5E-5951356CB8E2}" type="pres">
      <dgm:prSet presAssocID="{BEA7CDF7-5EB4-4827-9D95-6B2D9D9CD039}" presName="composite" presStyleCnt="0"/>
      <dgm:spPr/>
    </dgm:pt>
    <dgm:pt modelId="{30DD3659-29BB-9746-AF49-888BA84057AF}" type="pres">
      <dgm:prSet presAssocID="{BEA7CDF7-5EB4-4827-9D95-6B2D9D9CD039}" presName="background" presStyleLbl="node0" presStyleIdx="0" presStyleCnt="3"/>
      <dgm:spPr/>
    </dgm:pt>
    <dgm:pt modelId="{AF7CC5FD-C872-7346-881E-3BA3A3AB42C2}" type="pres">
      <dgm:prSet presAssocID="{BEA7CDF7-5EB4-4827-9D95-6B2D9D9CD039}" presName="text" presStyleLbl="fgAcc0" presStyleIdx="0" presStyleCnt="3">
        <dgm:presLayoutVars>
          <dgm:chPref val="3"/>
        </dgm:presLayoutVars>
      </dgm:prSet>
      <dgm:spPr/>
    </dgm:pt>
    <dgm:pt modelId="{73FF2C9F-13CF-4E43-934C-6ADF804FFF76}" type="pres">
      <dgm:prSet presAssocID="{BEA7CDF7-5EB4-4827-9D95-6B2D9D9CD039}" presName="hierChild2" presStyleCnt="0"/>
      <dgm:spPr/>
    </dgm:pt>
    <dgm:pt modelId="{C34F15D2-BF2C-F74C-9F12-61CA90EF0B2B}" type="pres">
      <dgm:prSet presAssocID="{08C15659-9C84-46E4-B6C9-CA8782D7D2A5}" presName="hierRoot1" presStyleCnt="0"/>
      <dgm:spPr/>
    </dgm:pt>
    <dgm:pt modelId="{E3FCB409-0634-FE48-A4EF-D86E9ED07B56}" type="pres">
      <dgm:prSet presAssocID="{08C15659-9C84-46E4-B6C9-CA8782D7D2A5}" presName="composite" presStyleCnt="0"/>
      <dgm:spPr/>
    </dgm:pt>
    <dgm:pt modelId="{CCB3E529-F148-F34A-9A84-900534B9FFD8}" type="pres">
      <dgm:prSet presAssocID="{08C15659-9C84-46E4-B6C9-CA8782D7D2A5}" presName="background" presStyleLbl="node0" presStyleIdx="1" presStyleCnt="3"/>
      <dgm:spPr/>
    </dgm:pt>
    <dgm:pt modelId="{2007FA3A-0147-624C-B9DF-392BAB792ADE}" type="pres">
      <dgm:prSet presAssocID="{08C15659-9C84-46E4-B6C9-CA8782D7D2A5}" presName="text" presStyleLbl="fgAcc0" presStyleIdx="1" presStyleCnt="3">
        <dgm:presLayoutVars>
          <dgm:chPref val="3"/>
        </dgm:presLayoutVars>
      </dgm:prSet>
      <dgm:spPr/>
    </dgm:pt>
    <dgm:pt modelId="{4EC4C3DE-ABB4-7F4E-AFA4-14F1ADC419C8}" type="pres">
      <dgm:prSet presAssocID="{08C15659-9C84-46E4-B6C9-CA8782D7D2A5}" presName="hierChild2" presStyleCnt="0"/>
      <dgm:spPr/>
    </dgm:pt>
    <dgm:pt modelId="{9420AC54-339D-C544-BD95-A9F9801E474C}" type="pres">
      <dgm:prSet presAssocID="{1686FA36-462A-4B21-B970-E84205ED1C41}" presName="hierRoot1" presStyleCnt="0"/>
      <dgm:spPr/>
    </dgm:pt>
    <dgm:pt modelId="{C05A759A-141F-0B4D-B8AF-37760BD2CB96}" type="pres">
      <dgm:prSet presAssocID="{1686FA36-462A-4B21-B970-E84205ED1C41}" presName="composite" presStyleCnt="0"/>
      <dgm:spPr/>
    </dgm:pt>
    <dgm:pt modelId="{B879F354-ECA4-294F-BBF5-E722960BB6B3}" type="pres">
      <dgm:prSet presAssocID="{1686FA36-462A-4B21-B970-E84205ED1C41}" presName="background" presStyleLbl="node0" presStyleIdx="2" presStyleCnt="3"/>
      <dgm:spPr/>
    </dgm:pt>
    <dgm:pt modelId="{8733EA0F-5B58-9446-A25D-1328EF9A2A6E}" type="pres">
      <dgm:prSet presAssocID="{1686FA36-462A-4B21-B970-E84205ED1C41}" presName="text" presStyleLbl="fgAcc0" presStyleIdx="2" presStyleCnt="3">
        <dgm:presLayoutVars>
          <dgm:chPref val="3"/>
        </dgm:presLayoutVars>
      </dgm:prSet>
      <dgm:spPr/>
    </dgm:pt>
    <dgm:pt modelId="{E1EBB51F-E37B-E142-8940-A86FA2BF41E5}" type="pres">
      <dgm:prSet presAssocID="{1686FA36-462A-4B21-B970-E84205ED1C41}" presName="hierChild2" presStyleCnt="0"/>
      <dgm:spPr/>
    </dgm:pt>
  </dgm:ptLst>
  <dgm:cxnLst>
    <dgm:cxn modelId="{00E55906-3E9E-5E4B-9BEB-683D0F7B1D76}" type="presOf" srcId="{57384E1C-B4A4-443C-853C-259501614015}" destId="{A681A853-908C-7E42-A311-746271B47D13}" srcOrd="0" destOrd="0" presId="urn:microsoft.com/office/officeart/2005/8/layout/hierarchy1#1"/>
    <dgm:cxn modelId="{35D8A76F-5817-8648-968A-2F66DC73917E}" type="presOf" srcId="{08C15659-9C84-46E4-B6C9-CA8782D7D2A5}" destId="{2007FA3A-0147-624C-B9DF-392BAB792ADE}" srcOrd="0" destOrd="0" presId="urn:microsoft.com/office/officeart/2005/8/layout/hierarchy1#1"/>
    <dgm:cxn modelId="{135E7351-B031-BA46-811D-DD13BA5BC070}" type="presOf" srcId="{1686FA36-462A-4B21-B970-E84205ED1C41}" destId="{8733EA0F-5B58-9446-A25D-1328EF9A2A6E}" srcOrd="0" destOrd="0" presId="urn:microsoft.com/office/officeart/2005/8/layout/hierarchy1#1"/>
    <dgm:cxn modelId="{5A724375-F3CA-4980-8A8C-EC98D87E0F0B}" srcId="{57384E1C-B4A4-443C-853C-259501614015}" destId="{1686FA36-462A-4B21-B970-E84205ED1C41}" srcOrd="2" destOrd="0" parTransId="{11D712E8-0444-47CD-A3A6-934F4404E22C}" sibTransId="{A50878CF-C98F-40D3-8AF8-CE0FF52B6CFE}"/>
    <dgm:cxn modelId="{73334297-6892-6649-BEE6-C7B062896334}" type="presOf" srcId="{BEA7CDF7-5EB4-4827-9D95-6B2D9D9CD039}" destId="{AF7CC5FD-C872-7346-881E-3BA3A3AB42C2}" srcOrd="0" destOrd="0" presId="urn:microsoft.com/office/officeart/2005/8/layout/hierarchy1#1"/>
    <dgm:cxn modelId="{DAE87BC1-367B-4AAB-9DA4-0213CF0B9D75}" srcId="{57384E1C-B4A4-443C-853C-259501614015}" destId="{BEA7CDF7-5EB4-4827-9D95-6B2D9D9CD039}" srcOrd="0" destOrd="0" parTransId="{A182CE23-A35C-451A-8313-A634E35F6410}" sibTransId="{0CDA8721-F672-4C96-A344-202B81F7145D}"/>
    <dgm:cxn modelId="{59EBEAE6-0FDD-4820-A130-DD8456F32607}" srcId="{57384E1C-B4A4-443C-853C-259501614015}" destId="{08C15659-9C84-46E4-B6C9-CA8782D7D2A5}" srcOrd="1" destOrd="0" parTransId="{C8DE27B4-D9E8-4566-AA7A-10802BF39CFD}" sibTransId="{7EF7B0A5-CDE0-45FB-A2FA-2ED29A8AD355}"/>
    <dgm:cxn modelId="{0318FF63-2779-244C-BA8B-E56FEFB07A43}" type="presParOf" srcId="{A681A853-908C-7E42-A311-746271B47D13}" destId="{0384940E-0DCE-DF49-A68F-D31EB8B77A32}" srcOrd="0" destOrd="0" presId="urn:microsoft.com/office/officeart/2005/8/layout/hierarchy1#1"/>
    <dgm:cxn modelId="{24046D11-889B-CD4B-A20B-61996808EB71}" type="presParOf" srcId="{0384940E-0DCE-DF49-A68F-D31EB8B77A32}" destId="{84856D14-1C27-6548-AB5E-5951356CB8E2}" srcOrd="0" destOrd="0" presId="urn:microsoft.com/office/officeart/2005/8/layout/hierarchy1#1"/>
    <dgm:cxn modelId="{763312B0-E722-0047-AAB5-019ED2213838}" type="presParOf" srcId="{84856D14-1C27-6548-AB5E-5951356CB8E2}" destId="{30DD3659-29BB-9746-AF49-888BA84057AF}" srcOrd="0" destOrd="0" presId="urn:microsoft.com/office/officeart/2005/8/layout/hierarchy1#1"/>
    <dgm:cxn modelId="{8F204E9B-8444-284C-8BE0-2A098EEF2E5A}" type="presParOf" srcId="{84856D14-1C27-6548-AB5E-5951356CB8E2}" destId="{AF7CC5FD-C872-7346-881E-3BA3A3AB42C2}" srcOrd="1" destOrd="0" presId="urn:microsoft.com/office/officeart/2005/8/layout/hierarchy1#1"/>
    <dgm:cxn modelId="{7E70F3AD-39BF-6B46-903B-7335D4925DDA}" type="presParOf" srcId="{0384940E-0DCE-DF49-A68F-D31EB8B77A32}" destId="{73FF2C9F-13CF-4E43-934C-6ADF804FFF76}" srcOrd="1" destOrd="0" presId="urn:microsoft.com/office/officeart/2005/8/layout/hierarchy1#1"/>
    <dgm:cxn modelId="{1BC23190-6F40-9441-9EDA-C5C0FEF9C22D}" type="presParOf" srcId="{A681A853-908C-7E42-A311-746271B47D13}" destId="{C34F15D2-BF2C-F74C-9F12-61CA90EF0B2B}" srcOrd="1" destOrd="0" presId="urn:microsoft.com/office/officeart/2005/8/layout/hierarchy1#1"/>
    <dgm:cxn modelId="{89CB7935-5A2E-FC45-A4E2-D671431A4D02}" type="presParOf" srcId="{C34F15D2-BF2C-F74C-9F12-61CA90EF0B2B}" destId="{E3FCB409-0634-FE48-A4EF-D86E9ED07B56}" srcOrd="0" destOrd="0" presId="urn:microsoft.com/office/officeart/2005/8/layout/hierarchy1#1"/>
    <dgm:cxn modelId="{9E132A1B-2C7C-D34A-8B63-5571376B3ADE}" type="presParOf" srcId="{E3FCB409-0634-FE48-A4EF-D86E9ED07B56}" destId="{CCB3E529-F148-F34A-9A84-900534B9FFD8}" srcOrd="0" destOrd="0" presId="urn:microsoft.com/office/officeart/2005/8/layout/hierarchy1#1"/>
    <dgm:cxn modelId="{FD3B79B3-CF8A-5643-88CB-0C6C4DD87118}" type="presParOf" srcId="{E3FCB409-0634-FE48-A4EF-D86E9ED07B56}" destId="{2007FA3A-0147-624C-B9DF-392BAB792ADE}" srcOrd="1" destOrd="0" presId="urn:microsoft.com/office/officeart/2005/8/layout/hierarchy1#1"/>
    <dgm:cxn modelId="{4C4238E4-10FB-9F46-A37E-BDED8ADA3519}" type="presParOf" srcId="{C34F15D2-BF2C-F74C-9F12-61CA90EF0B2B}" destId="{4EC4C3DE-ABB4-7F4E-AFA4-14F1ADC419C8}" srcOrd="1" destOrd="0" presId="urn:microsoft.com/office/officeart/2005/8/layout/hierarchy1#1"/>
    <dgm:cxn modelId="{1350D616-1424-AA4D-AA01-07EE96133427}" type="presParOf" srcId="{A681A853-908C-7E42-A311-746271B47D13}" destId="{9420AC54-339D-C544-BD95-A9F9801E474C}" srcOrd="2" destOrd="0" presId="urn:microsoft.com/office/officeart/2005/8/layout/hierarchy1#1"/>
    <dgm:cxn modelId="{837AADC8-EF0E-2D47-83AA-74B452B954C4}" type="presParOf" srcId="{9420AC54-339D-C544-BD95-A9F9801E474C}" destId="{C05A759A-141F-0B4D-B8AF-37760BD2CB96}" srcOrd="0" destOrd="0" presId="urn:microsoft.com/office/officeart/2005/8/layout/hierarchy1#1"/>
    <dgm:cxn modelId="{DC144387-F66D-244C-8AAC-8025A810A05C}" type="presParOf" srcId="{C05A759A-141F-0B4D-B8AF-37760BD2CB96}" destId="{B879F354-ECA4-294F-BBF5-E722960BB6B3}" srcOrd="0" destOrd="0" presId="urn:microsoft.com/office/officeart/2005/8/layout/hierarchy1#1"/>
    <dgm:cxn modelId="{C0DF7A5B-E7F2-B043-99E8-E292F12EFEC1}" type="presParOf" srcId="{C05A759A-141F-0B4D-B8AF-37760BD2CB96}" destId="{8733EA0F-5B58-9446-A25D-1328EF9A2A6E}" srcOrd="1" destOrd="0" presId="urn:microsoft.com/office/officeart/2005/8/layout/hierarchy1#1"/>
    <dgm:cxn modelId="{40034071-4BBF-4B48-B7C2-666E3CBC0832}" type="presParOf" srcId="{9420AC54-339D-C544-BD95-A9F9801E474C}" destId="{E1EBB51F-E37B-E142-8940-A86FA2BF41E5}" srcOrd="1" destOrd="0" presId="urn:microsoft.com/office/officeart/2005/8/layout/hierarchy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D3659-29BB-9746-AF49-888BA84057AF}">
      <dsp:nvSpPr>
        <dsp:cNvPr id="0" name=""/>
        <dsp:cNvSpPr/>
      </dsp:nvSpPr>
      <dsp:spPr>
        <a:xfrm>
          <a:off x="0" y="372324"/>
          <a:ext cx="2263006" cy="14370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7CC5FD-C872-7346-881E-3BA3A3AB42C2}">
      <dsp:nvSpPr>
        <dsp:cNvPr id="0" name=""/>
        <dsp:cNvSpPr/>
      </dsp:nvSpPr>
      <dsp:spPr>
        <a:xfrm>
          <a:off x="251445" y="611197"/>
          <a:ext cx="2263006" cy="1437008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u="none" strike="noStrike" kern="1200" cap="none" dirty="0">
              <a:latin typeface="Maven Pro"/>
              <a:ea typeface="Maven Pro"/>
              <a:cs typeface="Maven Pro"/>
            </a:rPr>
            <a:t>The most frequent type of repeating guests is Business </a:t>
          </a:r>
          <a:r>
            <a:rPr lang="en-IN" sz="1800" b="0" i="0" u="none" strike="noStrike" kern="1200" cap="none" dirty="0">
              <a:latin typeface="Maven Pro"/>
              <a:ea typeface="Maven Pro"/>
              <a:cs typeface="Maven Pro"/>
              <a:sym typeface="Maven Pro"/>
            </a:rPr>
            <a:t>Travel</a:t>
          </a:r>
          <a:r>
            <a:rPr lang="en-IN" sz="1500" b="0" i="0" kern="1200" dirty="0"/>
            <a:t>. </a:t>
          </a:r>
          <a:endParaRPr lang="en-US" sz="1500" kern="1200" dirty="0"/>
        </a:p>
      </dsp:txBody>
      <dsp:txXfrm>
        <a:off x="293534" y="653286"/>
        <a:ext cx="2178828" cy="1352830"/>
      </dsp:txXfrm>
    </dsp:sp>
    <dsp:sp modelId="{CCB3E529-F148-F34A-9A84-900534B9FFD8}">
      <dsp:nvSpPr>
        <dsp:cNvPr id="0" name=""/>
        <dsp:cNvSpPr/>
      </dsp:nvSpPr>
      <dsp:spPr>
        <a:xfrm>
          <a:off x="2765896" y="372324"/>
          <a:ext cx="2263006" cy="14370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07FA3A-0147-624C-B9DF-392BAB792ADE}">
      <dsp:nvSpPr>
        <dsp:cNvPr id="0" name=""/>
        <dsp:cNvSpPr/>
      </dsp:nvSpPr>
      <dsp:spPr>
        <a:xfrm>
          <a:off x="3017341" y="611197"/>
          <a:ext cx="2263006" cy="1437008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cap="none">
              <a:latin typeface="Maven Pro"/>
              <a:ea typeface="Maven Pro"/>
              <a:cs typeface="Maven Pro"/>
            </a:rPr>
            <a:t>People are more likely to repeat their stay at the resort location compared to the city location, except for Business Travel.</a:t>
          </a:r>
          <a:endParaRPr lang="en-US" sz="1600" b="0" i="0" u="none" strike="noStrike" kern="1200" cap="none" dirty="0">
            <a:latin typeface="Maven Pro"/>
            <a:ea typeface="Maven Pro"/>
            <a:cs typeface="Maven Pro"/>
          </a:endParaRPr>
        </a:p>
      </dsp:txBody>
      <dsp:txXfrm>
        <a:off x="3059430" y="653286"/>
        <a:ext cx="2178828" cy="1352830"/>
      </dsp:txXfrm>
    </dsp:sp>
    <dsp:sp modelId="{B879F354-ECA4-294F-BBF5-E722960BB6B3}">
      <dsp:nvSpPr>
        <dsp:cNvPr id="0" name=""/>
        <dsp:cNvSpPr/>
      </dsp:nvSpPr>
      <dsp:spPr>
        <a:xfrm>
          <a:off x="5531792" y="372324"/>
          <a:ext cx="2263006" cy="14370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33EA0F-5B58-9446-A25D-1328EF9A2A6E}">
      <dsp:nvSpPr>
        <dsp:cNvPr id="0" name=""/>
        <dsp:cNvSpPr/>
      </dsp:nvSpPr>
      <dsp:spPr>
        <a:xfrm>
          <a:off x="5783237" y="611197"/>
          <a:ext cx="2263006" cy="1437008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cap="none">
              <a:latin typeface="Maven Pro"/>
              <a:ea typeface="Maven Pro"/>
              <a:cs typeface="Maven Pro"/>
            </a:rPr>
            <a:t>A repeated guest is unlikely to cancel their stay at both the city and resort hotel.</a:t>
          </a:r>
          <a:endParaRPr lang="en-US" sz="1600" b="0" i="0" u="none" strike="noStrike" kern="1200" cap="none" dirty="0">
            <a:latin typeface="Maven Pro"/>
            <a:ea typeface="Maven Pro"/>
            <a:cs typeface="Maven Pro"/>
          </a:endParaRPr>
        </a:p>
      </dsp:txBody>
      <dsp:txXfrm>
        <a:off x="5825326" y="653286"/>
        <a:ext cx="2178828" cy="1352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#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d8f4cae611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d8f4cae611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8f4cae61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d8f4cae61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d8f4cae61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d8f4cae61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d8f4cae61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d8f4cae61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d8f4cae61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d8f4cae61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d8f4cae61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d8f4cae61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d8f4cae61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d8f4cae61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d8f4cae61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d8f4cae61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d8f4cae611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d8f4cae611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d8f4cae61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d8f4cae61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8f4cae6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8f4cae61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d8f4cae61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d8f4cae61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716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8f4cae61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d8f4cae61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86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d8f4cae611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d8f4cae611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d8f4cae61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d8f4cae61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d8f4cae611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d8f4cae611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d8f4cae611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d8f4cae611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8f4cae611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8f4cae611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d8f4cae611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d8f4cae611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906201"/>
            <a:ext cx="8046244" cy="242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4603500"/>
            <a:ext cx="2321720" cy="54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May 13,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4603500"/>
            <a:ext cx="3752850" cy="54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4603500"/>
            <a:ext cx="890587" cy="54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  <p:custDataLst>
              <p:tags r:id="rId3"/>
            </p:custDataLst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  <p:custDataLst>
              <p:tags r:id="rId4"/>
            </p:custDataLst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  <p:custDataLst>
              <p:tags r:id="rId5"/>
            </p:custDataLst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  <p:custDataLst>
              <p:tags r:id="rId6"/>
            </p:custDataLst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  <p:custDataLst>
              <p:tags r:id="rId7"/>
            </p:custDataLst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  <p:custDataLst>
              <p:tags r:id="rId8"/>
            </p:custDataLst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  <p:custDataLst>
              <p:tags r:id="rId9"/>
            </p:custDataLst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>
            <p:custDataLst>
              <p:tags r:id="rId10"/>
            </p:custDataLst>
          </p:nvPr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4" name="Google Shape;344;p17"/>
          <p:cNvSpPr/>
          <p:nvPr>
            <p:custDataLst>
              <p:tags r:id="rId11"/>
            </p:custDataLst>
          </p:nvPr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5" name="Google Shape;345;p17"/>
          <p:cNvSpPr/>
          <p:nvPr>
            <p:custDataLst>
              <p:tags r:id="rId12"/>
            </p:custDataLst>
          </p:nvPr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6" name="Google Shape;346;p17"/>
          <p:cNvSpPr/>
          <p:nvPr>
            <p:custDataLst>
              <p:tags r:id="rId13"/>
            </p:custDataLst>
          </p:nvPr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7" name="Google Shape;347;p17"/>
          <p:cNvSpPr/>
          <p:nvPr>
            <p:custDataLst>
              <p:tags r:id="rId14"/>
            </p:custDataLst>
          </p:nvPr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8" name="Google Shape;348;p17"/>
          <p:cNvSpPr/>
          <p:nvPr>
            <p:custDataLst>
              <p:tags r:id="rId15"/>
            </p:custDataLst>
          </p:nvPr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9" name="Google Shape;349;p17"/>
          <p:cNvSpPr/>
          <p:nvPr>
            <p:custDataLst>
              <p:tags r:id="rId16"/>
            </p:custDataLst>
          </p:nvPr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0" name="Google Shape;350;p17"/>
          <p:cNvSpPr/>
          <p:nvPr>
            <p:custDataLst>
              <p:tags r:id="rId17"/>
            </p:custDataLst>
          </p:nvPr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1" name="Google Shape;351;p17"/>
          <p:cNvSpPr/>
          <p:nvPr>
            <p:custDataLst>
              <p:tags r:id="rId18"/>
            </p:custDataLst>
          </p:nvPr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2" name="Google Shape;352;p17"/>
          <p:cNvSpPr/>
          <p:nvPr>
            <p:custDataLst>
              <p:tags r:id="rId19"/>
            </p:custDataLst>
          </p:nvPr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londonfoodie.co.uk/2013/05/the-london-foodie-goes-to-bali-ubud_31.html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nc-nd/3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>
            <a:spLocks noGrp="1"/>
          </p:cNvSpPr>
          <p:nvPr>
            <p:ph type="subTitle" idx="1"/>
          </p:nvPr>
        </p:nvSpPr>
        <p:spPr>
          <a:xfrm>
            <a:off x="2924250" y="2804518"/>
            <a:ext cx="3295500" cy="19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Shubham Sharma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Shubham Malpani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Sanjana Dubey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Greg Indick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Dawit Melke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Hanwen Shi</a:t>
            </a:r>
          </a:p>
        </p:txBody>
      </p:sp>
      <p:sp>
        <p:nvSpPr>
          <p:cNvPr id="431" name="Google Shape;431;p23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Hotel Industry Analysis</a:t>
            </a:r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/>
          <p:cNvSpPr txBox="1">
            <a:spLocks noGrp="1"/>
          </p:cNvSpPr>
          <p:nvPr>
            <p:ph type="ctrTitle"/>
          </p:nvPr>
        </p:nvSpPr>
        <p:spPr>
          <a:xfrm>
            <a:off x="618825" y="239225"/>
            <a:ext cx="711032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do people travel from?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4" y="1229497"/>
            <a:ext cx="6519692" cy="33707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5" y="1188777"/>
            <a:ext cx="6514116" cy="340362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57835" y="50089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Majority of customers in both properties are from Portugal, followed by France, Germany and Spain.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668" y="1661507"/>
            <a:ext cx="4052548" cy="3052596"/>
          </a:xfrm>
        </p:spPr>
        <p:txBody>
          <a:bodyPr/>
          <a:lstStyle/>
          <a:p>
            <a:r>
              <a:rPr lang="en-US" dirty="0"/>
              <a:t>In both resorts and City hotels, people who are booking more than 3 months ahead are likely to make a cancellation.</a:t>
            </a:r>
          </a:p>
          <a:p>
            <a:endParaRPr lang="en-US" dirty="0"/>
          </a:p>
          <a:p>
            <a:r>
              <a:rPr lang="en-US" dirty="0"/>
              <a:t>If a hotel is not canceled, lead time is usually around 30-40 days. </a:t>
            </a:r>
          </a:p>
          <a:p>
            <a:pPr marL="152400" indent="0">
              <a:buNone/>
            </a:pPr>
            <a:br>
              <a:rPr lang="en-US" dirty="0"/>
            </a:br>
            <a:endParaRPr lang="en-US" dirty="0"/>
          </a:p>
          <a:p>
            <a:pPr marL="1524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01435" y="271849"/>
            <a:ext cx="8257615" cy="1006526"/>
          </a:xfrm>
        </p:spPr>
        <p:txBody>
          <a:bodyPr/>
          <a:lstStyle/>
          <a:p>
            <a:r>
              <a:rPr lang="en-US" dirty="0"/>
              <a:t>How early are people making their bookings and whether that affects confirmation?</a:t>
            </a:r>
          </a:p>
        </p:txBody>
      </p:sp>
      <p:pic>
        <p:nvPicPr>
          <p:cNvPr id="5" name="Picture 4" descr="Chart, box and whisker char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093" y="1278375"/>
            <a:ext cx="3821958" cy="36436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3091" y="966531"/>
            <a:ext cx="3990244" cy="3317448"/>
          </a:xfrm>
        </p:spPr>
        <p:txBody>
          <a:bodyPr/>
          <a:lstStyle/>
          <a:p>
            <a:r>
              <a:rPr lang="en-US" dirty="0"/>
              <a:t>In resorts, waiting time is less and irrespective of how many months before the arrival people book, they get the reservation.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In city hotels, people might have to wait for some time for Booking confirmation but majorly, bookings are confirmed instantly.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228" y="599303"/>
            <a:ext cx="4573236" cy="38514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3878" y="1161057"/>
            <a:ext cx="3397615" cy="3651899"/>
          </a:xfrm>
        </p:spPr>
        <p:txBody>
          <a:bodyPr/>
          <a:lstStyle/>
          <a:p>
            <a:r>
              <a:rPr lang="en-US" dirty="0"/>
              <a:t>Demand for Room type A is highest and when people book A, they get assigned other rooms as well in both types of hotels.</a:t>
            </a:r>
          </a:p>
          <a:p>
            <a:endParaRPr lang="en-US" dirty="0"/>
          </a:p>
          <a:p>
            <a:r>
              <a:rPr lang="en-US" dirty="0"/>
              <a:t>Demand for room B is very less in resorts while demand for room C is very less in Cities.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08267" y="330543"/>
            <a:ext cx="8117402" cy="648730"/>
          </a:xfrm>
        </p:spPr>
        <p:txBody>
          <a:bodyPr/>
          <a:lstStyle/>
          <a:p>
            <a:r>
              <a:rPr lang="en-US" dirty="0"/>
              <a:t>Are people being Assigned rooms that they Reserve?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93" y="1334666"/>
            <a:ext cx="5577554" cy="30250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7507" y="1125095"/>
            <a:ext cx="3174700" cy="3490154"/>
          </a:xfrm>
        </p:spPr>
        <p:txBody>
          <a:bodyPr/>
          <a:lstStyle/>
          <a:p>
            <a:r>
              <a:rPr lang="en-US" dirty="0"/>
              <a:t>Couples and Families tend to stay twice as long as Business travelers and solo travelers in both type of hotels.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16084" y="238681"/>
            <a:ext cx="7122683" cy="577800"/>
          </a:xfrm>
        </p:spPr>
        <p:txBody>
          <a:bodyPr/>
          <a:lstStyle/>
          <a:p>
            <a:r>
              <a:rPr lang="en-US" dirty="0"/>
              <a:t>How many average days do people stay?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07" y="1150286"/>
            <a:ext cx="5433020" cy="33937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828DCD-31F8-4E5E-9466-43D3FE558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97" y="1488989"/>
            <a:ext cx="3558325" cy="2934730"/>
          </a:xfrm>
        </p:spPr>
        <p:txBody>
          <a:bodyPr/>
          <a:lstStyle/>
          <a:p>
            <a:r>
              <a:rPr lang="en-US" dirty="0"/>
              <a:t>For City hotels, ADR isn’t affected much by total number of days.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hotels, ADR increases by 10-20% every time the number of days increases.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08F443-AA3E-457E-963D-5EFE75C61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321" y="411675"/>
            <a:ext cx="8757358" cy="577800"/>
          </a:xfrm>
        </p:spPr>
        <p:txBody>
          <a:bodyPr/>
          <a:lstStyle/>
          <a:p>
            <a:r>
              <a:rPr lang="en-US" dirty="0"/>
              <a:t>How does number of days stayed affect Price per night?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7C88E-6BFE-49ED-9590-925D4E36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646" y="1415863"/>
            <a:ext cx="5140068" cy="30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33634" y="1223164"/>
            <a:ext cx="3354860" cy="2583040"/>
          </a:xfrm>
        </p:spPr>
        <p:txBody>
          <a:bodyPr/>
          <a:lstStyle/>
          <a:p>
            <a:r>
              <a:rPr lang="en-US" dirty="0"/>
              <a:t>Most of the months, average daily rate for cities is higher than resorts.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Daily Rate for resorts shoot up in July and August.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0356" y="122775"/>
            <a:ext cx="4727700" cy="577800"/>
          </a:xfrm>
        </p:spPr>
        <p:txBody>
          <a:bodyPr/>
          <a:lstStyle/>
          <a:p>
            <a:r>
              <a:rPr lang="en-US" dirty="0"/>
              <a:t>Month-wise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297" y="905010"/>
            <a:ext cx="4967069" cy="3215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8C26B-3385-43EC-ACB2-67A0FC56126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2"/>
          <p:cNvSpPr txBox="1">
            <a:spLocks noGrp="1"/>
          </p:cNvSpPr>
          <p:nvPr>
            <p:ph type="ctrTitle"/>
          </p:nvPr>
        </p:nvSpPr>
        <p:spPr>
          <a:xfrm>
            <a:off x="1791575" y="1742775"/>
            <a:ext cx="31998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Business questions</a:t>
            </a:r>
            <a:endParaRPr dirty="0"/>
          </a:p>
        </p:txBody>
      </p:sp>
      <p:sp>
        <p:nvSpPr>
          <p:cNvPr id="837" name="Google Shape;837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9" name="Google Shape;839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1" name="Google Shape;841;p32"/>
          <p:cNvCxnSpPr>
            <a:stCxn id="83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otel bell"/>
          <p:cNvPicPr>
            <a:picLocks noChangeAspect="1"/>
          </p:cNvPicPr>
          <p:nvPr/>
        </p:nvPicPr>
        <p:blipFill rotWithShape="1">
          <a:blip r:embed="rId2"/>
          <a:srcRect t="15605" r="-2" b="-2"/>
          <a:stretch>
            <a:fillRect/>
          </a:stretch>
        </p:blipFill>
        <p:spPr>
          <a:xfrm>
            <a:off x="15" y="7"/>
            <a:ext cx="9143985" cy="514349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3679" y="1628138"/>
            <a:ext cx="3761729" cy="1551415"/>
          </a:xfrm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25" spc="-75" dirty="0"/>
              <a:t>What can we learn from returning guests that can be applied to first time guests?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6"/>
          <p:cNvSpPr txBox="1">
            <a:spLocks noGrp="1"/>
          </p:cNvSpPr>
          <p:nvPr>
            <p:ph type="body" idx="1"/>
          </p:nvPr>
        </p:nvSpPr>
        <p:spPr>
          <a:xfrm>
            <a:off x="618825" y="1265458"/>
            <a:ext cx="4068300" cy="3213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Recently purchased by new owner who are not certain if current business strategy is working.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GOAL is to help the European Hotels Group to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Increase daily revenue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Decrease cancelations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387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European Hotels group</a:t>
            </a:r>
            <a:endParaRPr dirty="0"/>
          </a:p>
        </p:txBody>
      </p:sp>
      <p:grpSp>
        <p:nvGrpSpPr>
          <p:cNvPr id="514" name="Google Shape;514;p26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15" name="Google Shape;515;p26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5" name="Google Shape;535;p26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0" name="Google Shape;54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52825" y="1578600"/>
            <a:ext cx="2291250" cy="22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4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Plots</a:t>
            </a:r>
            <a:endParaRPr sz="3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6008" y="989475"/>
            <a:ext cx="4032504" cy="3511678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" y="989475"/>
            <a:ext cx="3904488" cy="351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4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Plots</a:t>
            </a:r>
            <a:endParaRPr sz="3000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69" y="1013609"/>
            <a:ext cx="3638119" cy="34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75" y="989475"/>
            <a:ext cx="3907356" cy="34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Findings</a:t>
            </a:r>
            <a:endParaRPr lang="en-US" dirty="0"/>
          </a:p>
        </p:txBody>
      </p:sp>
      <p:graphicFrame>
        <p:nvGraphicFramePr>
          <p:cNvPr id="4" name="Content Placeholder 2"/>
          <p:cNvGraphicFramePr/>
          <p:nvPr/>
        </p:nvGraphicFramePr>
        <p:xfrm>
          <a:off x="483653" y="1429122"/>
          <a:ext cx="8046244" cy="242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8824" y="1349991"/>
            <a:ext cx="7865217" cy="2090100"/>
          </a:xfrm>
        </p:spPr>
        <p:txBody>
          <a:bodyPr/>
          <a:lstStyle/>
          <a:p>
            <a:r>
              <a:rPr lang="en-US" dirty="0"/>
              <a:t>Catering to a more corporate audience would be beneficial for your ADR</a:t>
            </a:r>
            <a:br>
              <a:rPr lang="en-US" dirty="0"/>
            </a:br>
            <a:endParaRPr lang="en-US" dirty="0"/>
          </a:p>
          <a:p>
            <a:r>
              <a:rPr lang="en-IN" b="0" i="0" u="none" strike="noStrike" dirty="0">
                <a:effectLst/>
              </a:rPr>
              <a:t>Perks like room upgrades after a certain number of stays, free dining experiences and reaching out to businesses so that their employees use your hotels when they are away on business trips.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18825" y="411675"/>
            <a:ext cx="2959262" cy="57780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olded umbrella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3" b="6823"/>
          <a:stretch>
            <a:fillRect/>
          </a:stretch>
        </p:blipFill>
        <p:spPr>
          <a:xfrm>
            <a:off x="0" y="0"/>
            <a:ext cx="9143985" cy="514349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303053" y="286861"/>
            <a:ext cx="3761729" cy="1551415"/>
          </a:xfrm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700" spc="-75" dirty="0">
                <a:solidFill>
                  <a:schemeClr val="bg2"/>
                </a:solidFill>
              </a:rPr>
              <a:t>Which hotel had a better ADR? City or resort?</a:t>
            </a:r>
            <a:endParaRPr lang="en-US" sz="2700" spc="-75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35924" y="1245865"/>
            <a:ext cx="4628151" cy="267994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600" dirty="0"/>
              <a:t>Even though city hotels have a higher reservation number, the mean overall is only slightly higher than that of resort hotels.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Average spending at city hotels is 90 - 125 Euros whereas that at resort hotels is 50 – 75.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9322" y="700575"/>
            <a:ext cx="3761100" cy="3770527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8824" y="1178727"/>
            <a:ext cx="7480146" cy="2090100"/>
          </a:xfrm>
        </p:spPr>
        <p:txBody>
          <a:bodyPr/>
          <a:lstStyle/>
          <a:p>
            <a:r>
              <a:rPr lang="en-US" dirty="0"/>
              <a:t>Building more city hotels if you have the chance which will increase the revenue gained.</a:t>
            </a:r>
          </a:p>
          <a:p>
            <a:r>
              <a:rPr lang="en-US" dirty="0"/>
              <a:t>Even though the spending and ADR is more in city hotels, resorts can't be ignored.</a:t>
            </a:r>
          </a:p>
          <a:p>
            <a:r>
              <a:rPr lang="en-US" dirty="0"/>
              <a:t>Following our other recommendations, there will be an increase in the revenue if implemented on city hotels.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2954251" cy="57780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rees by snow mountai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>
            <a:fillRect/>
          </a:stretch>
        </p:blipFill>
        <p:spPr>
          <a:xfrm>
            <a:off x="-8349" y="1"/>
            <a:ext cx="9142200" cy="514248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915036" y="1268331"/>
            <a:ext cx="3761729" cy="1556259"/>
          </a:xfrm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25" b="1" spc="-75" dirty="0"/>
              <a:t>What visitor type has the most cancellations and lowest ADR, and how can we prevent that?</a:t>
            </a:r>
            <a:endParaRPr lang="en-US" sz="2025" spc="-7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8" y="2335427"/>
            <a:ext cx="4256251" cy="2519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92" y="327786"/>
            <a:ext cx="3965533" cy="271856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6975" y="1026155"/>
            <a:ext cx="3364776" cy="982191"/>
            <a:chOff x="251445" y="611197"/>
            <a:chExt cx="2263006" cy="1437008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251445" y="611197"/>
              <a:ext cx="2263006" cy="14370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4"/>
            <p:cNvSpPr txBox="1"/>
            <p:nvPr/>
          </p:nvSpPr>
          <p:spPr>
            <a:xfrm>
              <a:off x="293534" y="653286"/>
              <a:ext cx="2178828" cy="1352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Couples make up most of the cancellations. </a:t>
              </a:r>
              <a:endParaRPr lang="en-US" sz="1500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10665" y="3445912"/>
            <a:ext cx="3663777" cy="1188786"/>
            <a:chOff x="251445" y="467235"/>
            <a:chExt cx="2263006" cy="1538881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251445" y="467235"/>
              <a:ext cx="2263006" cy="14370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: Rounded Corners 4"/>
            <p:cNvSpPr txBox="1"/>
            <p:nvPr/>
          </p:nvSpPr>
          <p:spPr>
            <a:xfrm>
              <a:off x="293534" y="653286"/>
              <a:ext cx="2178828" cy="1352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1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For Family and Couples, both types of Hotels generate similar revenue.</a:t>
              </a:r>
              <a:endParaRPr lang="en-US" sz="1500" kern="1200"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E66DBA-319F-40FE-91BB-42BB886F1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766" y="796250"/>
            <a:ext cx="3534300" cy="2090100"/>
          </a:xfrm>
        </p:spPr>
        <p:txBody>
          <a:bodyPr/>
          <a:lstStyle/>
          <a:p>
            <a:r>
              <a:rPr lang="en-US" dirty="0"/>
              <a:t>Cancellation rate is higher if couples get assigned room type 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C554-5A2C-44E2-B45A-503D94C8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69943"/>
            <a:ext cx="3646022" cy="31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8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2"/>
          <p:cNvSpPr txBox="1">
            <a:spLocks noGrp="1"/>
          </p:cNvSpPr>
          <p:nvPr>
            <p:ph type="ctrTitle"/>
          </p:nvPr>
        </p:nvSpPr>
        <p:spPr>
          <a:xfrm>
            <a:off x="2077325" y="2269627"/>
            <a:ext cx="31998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/>
              <a:t>Initial Findings</a:t>
            </a:r>
            <a:endParaRPr lang="en-US"/>
          </a:p>
        </p:txBody>
      </p:sp>
      <p:sp>
        <p:nvSpPr>
          <p:cNvPr id="837" name="Google Shape;837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9" name="Google Shape;839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1" name="Google Shape;841;p32"/>
          <p:cNvCxnSpPr>
            <a:stCxn id="83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63203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9587" y="700575"/>
            <a:ext cx="5059106" cy="3593398"/>
          </a:xfrm>
        </p:spPr>
        <p:txBody>
          <a:bodyPr/>
          <a:lstStyle/>
          <a:p>
            <a:pPr marL="11430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When verified as a couple a discount or a free meal upgrade could be given to them. Special focus should be on city hotels as the cancellation rate is higher than resort.</a:t>
            </a:r>
          </a:p>
          <a:p>
            <a:endParaRPr lang="en-US" dirty="0"/>
          </a:p>
          <a:p>
            <a:r>
              <a:rPr lang="en-US" dirty="0"/>
              <a:t>One more incentive could be upgrading the couples to the specific type of room when available decreasing the chances of cancelling.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008039" cy="57780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A5386-465E-4FF0-AB8D-C4CD0DE5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18" y="1037968"/>
            <a:ext cx="3461395" cy="337339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10149" y="0"/>
            <a:ext cx="9142200" cy="514248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99033" y="630868"/>
            <a:ext cx="3320992" cy="1220983"/>
          </a:xfrm>
        </p:spPr>
        <p:txBody>
          <a:bodyPr spcFirstLastPara="1" vert="horz" wrap="square" lIns="0" tIns="0" rIns="0" bIns="0" rtlCol="0" anchor="b" anchorCtr="0">
            <a:normAutofit fontScale="90000"/>
          </a:bodyPr>
          <a:lstStyle/>
          <a:p>
            <a:pPr lvl="0" algn="ctr"/>
            <a:r>
              <a:rPr lang="en-IN" sz="2400" b="1" dirty="0">
                <a:solidFill>
                  <a:schemeClr val="bg2"/>
                </a:solidFill>
                <a:highlight>
                  <a:srgbClr val="C0C0C0"/>
                </a:highlight>
              </a:rPr>
              <a:t>What Season has the most cancelation? How can we prevent other seasons from such?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8349" y="5142489"/>
            <a:ext cx="914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helondonfoodie.co.uk/2013/05/the-london-foodie-goes-to-bali-ubud_31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3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Plots</a:t>
            </a:r>
            <a:endParaRPr sz="300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18" y="899591"/>
            <a:ext cx="3781393" cy="39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89" y="899591"/>
            <a:ext cx="3658412" cy="39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7472462" cy="2334126"/>
          </a:xfrm>
        </p:spPr>
        <p:txBody>
          <a:bodyPr/>
          <a:lstStyle/>
          <a:p>
            <a:r>
              <a:rPr lang="en-US" dirty="0"/>
              <a:t>For the resort hotel fall has the maximum number of bookings followed by summer, spring and winter.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maximum cancellations took place in the fall and spring months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bookings months for the city hotels are the same as resort but the cancellation is way high in the summer season as compared to resort data.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the city hotels the people who cancel during the summer months are way higher than the people booking.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8824" y="1252497"/>
            <a:ext cx="7518567" cy="3004458"/>
          </a:xfrm>
        </p:spPr>
        <p:txBody>
          <a:bodyPr/>
          <a:lstStyle/>
          <a:p>
            <a:r>
              <a:rPr lang="en-US" dirty="0"/>
              <a:t>Incentivize staying at city properties during the fall and summer season.</a:t>
            </a:r>
          </a:p>
          <a:p>
            <a:endParaRPr lang="en-US" dirty="0"/>
          </a:p>
          <a:p>
            <a:r>
              <a:rPr lang="en-US" dirty="0"/>
              <a:t>Providing local events and tourist attractions could keep their booking confirmed.</a:t>
            </a:r>
          </a:p>
          <a:p>
            <a:endParaRPr lang="en-US" dirty="0"/>
          </a:p>
          <a:p>
            <a:r>
              <a:rPr lang="en-IN" dirty="0"/>
              <a:t>Finding season inspired activities to recommend to your guests is a great way to have them book and keep their reservation, increasing the ADR generated over these months. </a:t>
            </a:r>
          </a:p>
          <a:p>
            <a:br>
              <a:rPr lang="en-IN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023407" cy="57780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45"/>
          <p:cNvGrpSpPr/>
          <p:nvPr/>
        </p:nvGrpSpPr>
        <p:grpSpPr>
          <a:xfrm>
            <a:off x="0" y="2139400"/>
            <a:ext cx="4962900" cy="3012375"/>
            <a:chOff x="0" y="2139400"/>
            <a:chExt cx="4962900" cy="3012375"/>
          </a:xfrm>
        </p:grpSpPr>
        <p:sp>
          <p:nvSpPr>
            <p:cNvPr id="939" name="Google Shape;939;p45"/>
            <p:cNvSpPr/>
            <p:nvPr/>
          </p:nvSpPr>
          <p:spPr>
            <a:xfrm>
              <a:off x="0" y="3486775"/>
              <a:ext cx="4038900" cy="166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4038900" y="4219500"/>
              <a:ext cx="924000" cy="9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45"/>
            <p:cNvGrpSpPr/>
            <p:nvPr/>
          </p:nvGrpSpPr>
          <p:grpSpPr>
            <a:xfrm>
              <a:off x="0" y="2139400"/>
              <a:ext cx="1351800" cy="1347375"/>
              <a:chOff x="0" y="2139400"/>
              <a:chExt cx="1351800" cy="1347375"/>
            </a:xfrm>
          </p:grpSpPr>
          <p:sp>
            <p:nvSpPr>
              <p:cNvPr id="942" name="Google Shape;942;p45"/>
              <p:cNvSpPr/>
              <p:nvPr/>
            </p:nvSpPr>
            <p:spPr>
              <a:xfrm>
                <a:off x="0" y="2562775"/>
                <a:ext cx="924000" cy="92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924000" y="2139400"/>
                <a:ext cx="427800" cy="42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4" name="Google Shape;944;p45"/>
          <p:cNvSpPr txBox="1"/>
          <p:nvPr/>
        </p:nvSpPr>
        <p:spPr>
          <a:xfrm>
            <a:off x="91300" y="3571025"/>
            <a:ext cx="38451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rPr>
              <a:t>Any patterns of attributes that connect those who cancel their reservations?</a:t>
            </a:r>
            <a:endParaRPr sz="2500" b="1">
              <a:solidFill>
                <a:schemeClr val="lt1"/>
              </a:solidFill>
              <a:latin typeface="Share Tech" panose="00000500000000000000"/>
              <a:ea typeface="Share Tech" panose="00000500000000000000"/>
              <a:cs typeface="Share Tech" panose="00000500000000000000"/>
              <a:sym typeface="Share Tech" panose="0000050000000000000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6" name="Text Placeholder 1"/>
          <p:cNvSpPr>
            <a:spLocks noGrp="1"/>
          </p:cNvSpPr>
          <p:nvPr/>
        </p:nvSpPr>
        <p:spPr>
          <a:xfrm>
            <a:off x="534751" y="925187"/>
            <a:ext cx="4216421" cy="3461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sz="2000" b="1" u="sng" dirty="0"/>
              <a:t>City Hotel</a:t>
            </a:r>
          </a:p>
          <a:p>
            <a:r>
              <a:rPr lang="en-US" dirty="0"/>
              <a:t>The overall cancellation rate of city hotel is about 40%.</a:t>
            </a:r>
            <a:r>
              <a:rPr lang="en-US"/>
              <a:t> </a:t>
            </a:r>
            <a:endParaRPr lang="en-US" dirty="0"/>
          </a:p>
          <a:p>
            <a:r>
              <a:rPr lang="en-US" dirty="0"/>
              <a:t>The cancellation rate for business </a:t>
            </a:r>
            <a:r>
              <a:rPr lang="en-US"/>
              <a:t>travel </a:t>
            </a:r>
            <a:r>
              <a:rPr lang="en-US" dirty="0"/>
              <a:t>is only about 50% of the overall cancellation rate.</a:t>
            </a:r>
            <a:r>
              <a:rPr lang="en-US"/>
              <a:t> </a:t>
            </a:r>
            <a:endParaRPr lang="en-US" dirty="0"/>
          </a:p>
          <a:p>
            <a:r>
              <a:rPr lang="en-US" dirty="0"/>
              <a:t>The cancellation rate and cancellation numbers of couples are significantly higher than that of the other three types of visitors. </a:t>
            </a:r>
            <a:br>
              <a:rPr lang="en-IN" dirty="0"/>
            </a:br>
            <a:endParaRPr lang="en-US" dirty="0"/>
          </a:p>
        </p:txBody>
      </p:sp>
      <p:graphicFrame>
        <p:nvGraphicFramePr>
          <p:cNvPr id="2" name="图表 2">
            <a:extLst>
              <a:ext uri="{FF2B5EF4-FFF2-40B4-BE49-F238E27FC236}">
                <a16:creationId xmlns:a16="http://schemas.microsoft.com/office/drawing/2014/main" id="{EA88CA27-2D05-4A0C-ACA0-D2BBAF580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608059"/>
              </p:ext>
            </p:extLst>
          </p:nvPr>
        </p:nvGraphicFramePr>
        <p:xfrm>
          <a:off x="4936910" y="1165156"/>
          <a:ext cx="3980180" cy="2986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2391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7" name="Text Placeholder 1"/>
          <p:cNvSpPr>
            <a:spLocks noGrp="1"/>
          </p:cNvSpPr>
          <p:nvPr/>
        </p:nvSpPr>
        <p:spPr>
          <a:xfrm>
            <a:off x="4593524" y="259080"/>
            <a:ext cx="4014470" cy="2321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sz="2000" b="1" dirty="0"/>
              <a:t>Resort Hotel</a:t>
            </a:r>
          </a:p>
          <a:p>
            <a:r>
              <a:rPr lang="en-US" dirty="0"/>
              <a:t>1. The overall cancellation rate of city hotel is about 30%. (less than city hotel)</a:t>
            </a:r>
          </a:p>
          <a:p>
            <a:r>
              <a:rPr lang="en-US" dirty="0"/>
              <a:t>2. For resort hotel, in addition to business </a:t>
            </a:r>
            <a:r>
              <a:rPr lang="en-US"/>
              <a:t>travel</a:t>
            </a:r>
            <a:r>
              <a:rPr lang="en-US" dirty="0"/>
              <a:t>, solo travelers also have a low cancellation rate for reservations.</a:t>
            </a:r>
            <a:r>
              <a:rPr lang="en-US"/>
              <a:t> </a:t>
            </a:r>
            <a:endParaRPr lang="en-US" dirty="0"/>
          </a:p>
          <a:p>
            <a:r>
              <a:rPr lang="en-US" dirty="0"/>
              <a:t>3. The cancellation rate of family is the highest, about 17% higher than the overall cancellation rate. </a:t>
            </a:r>
          </a:p>
          <a:p>
            <a:r>
              <a:rPr lang="en-US" dirty="0"/>
              <a:t>4. The largest number of cancellations also comes from couples. </a:t>
            </a:r>
            <a:br>
              <a:rPr lang="en-IN" dirty="0"/>
            </a:br>
            <a:endParaRPr 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718B7A8-CABA-4273-B34C-AF1C32445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379963"/>
              </p:ext>
            </p:extLst>
          </p:nvPr>
        </p:nvGraphicFramePr>
        <p:xfrm>
          <a:off x="621649" y="1093503"/>
          <a:ext cx="3969385" cy="2977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6"/>
          <p:cNvSpPr txBox="1">
            <a:spLocks noGrp="1"/>
          </p:cNvSpPr>
          <p:nvPr>
            <p:ph type="ctrTitle" idx="8"/>
            <p:custDataLst>
              <p:tags r:id="rId1"/>
            </p:custDataLst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Plots</a:t>
            </a:r>
            <a:endParaRPr lang="en-GB" sz="3000">
              <a:solidFill>
                <a:schemeClr val="lt1"/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735330" y="1474470"/>
          <a:ext cx="380936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Arrtibute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Value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E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Meal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BB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Country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PRT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DistributionChannel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TA/TO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AssignedRoomType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ReservedRoomType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AnySpecialRequest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ParkingSpaceNeeded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IsRepeatedGuest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6C4E2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Not Repeated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6C4E2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5078730" y="1722120"/>
          <a:ext cx="3733165" cy="1699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51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Arrtibute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Value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E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CustomerType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Transient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Country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PRT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DistributionChannel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TA/TO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ParkingSpaceNeeded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IsRepeatedGuest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6C4E2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Not Repeated</a:t>
                      </a:r>
                      <a:endParaRPr lang="en-US" altLang="en-US" sz="1600" b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6C4E2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15490" y="989330"/>
            <a:ext cx="1249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sym typeface="+mn-ea"/>
              </a:rPr>
              <a:t>City Hotel</a:t>
            </a:r>
            <a:endParaRPr lang="en-US" altLang="en-US" sz="18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4105" y="1106170"/>
            <a:ext cx="1541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sym typeface="+mn-ea"/>
              </a:rPr>
              <a:t>Resort Hotel</a:t>
            </a:r>
            <a:endParaRPr lang="en-US" altLang="en-US" sz="18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5080" y="3844290"/>
            <a:ext cx="2729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sym typeface="+mn-ea"/>
              </a:rPr>
              <a:t>Occurrence Rate &gt; 20%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31265" y="4387850"/>
            <a:ext cx="2818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sym typeface="+mn-ea"/>
              </a:rPr>
              <a:t>Cancellation Rate &gt; 90%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80380" y="3844290"/>
            <a:ext cx="2729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sym typeface="+mn-ea"/>
              </a:rPr>
              <a:t>Occurrence Rate &gt; 15%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36565" y="4387850"/>
            <a:ext cx="2818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sym typeface="+mn-ea"/>
              </a:rPr>
              <a:t>Cancellation Rate &gt; 60%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7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 sz="3000"/>
          </a:p>
        </p:txBody>
      </p:sp>
      <p:sp>
        <p:nvSpPr>
          <p:cNvPr id="6" name="Text Placeholder 1"/>
          <p:cNvSpPr>
            <a:spLocks noGrp="1"/>
          </p:cNvSpPr>
          <p:nvPr/>
        </p:nvSpPr>
        <p:spPr>
          <a:xfrm>
            <a:off x="520700" y="994992"/>
            <a:ext cx="8260715" cy="2321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b="1" dirty="0"/>
              <a:t>Business travel can pay a low or no deposit when booking. Single travelers can also have this offer in resort hotel.</a:t>
            </a:r>
          </a:p>
          <a:p>
            <a:endParaRPr lang="en-US" b="1" dirty="0"/>
          </a:p>
          <a:p>
            <a:r>
              <a:rPr lang="en-US" b="1" dirty="0"/>
              <a:t>Couples are required to pay a higher deposit when booking to guarantee that the reservation will not be cancelled. </a:t>
            </a:r>
            <a:r>
              <a:rPr lang="en-US" b="1" dirty="0">
                <a:sym typeface="+mn-ea"/>
              </a:rPr>
              <a:t>Families are also required to guarantee the reservation through a deposit in resort hotel.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For reservations from couples with the above characteristics, both hotels can request the non-refundable deposit type.</a:t>
            </a:r>
          </a:p>
          <a:p>
            <a:endParaRPr lang="en-US" b="1" dirty="0"/>
          </a:p>
          <a:p>
            <a:r>
              <a:rPr lang="en-US" b="1" dirty="0"/>
              <a:t>Such a flexible deposit strategy can reduce cancellation rates by charging different amounts and different types of deposits depending on the type of visitors.</a:t>
            </a: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1"/>
          <p:cNvSpPr txBox="1">
            <a:spLocks noGrp="1"/>
          </p:cNvSpPr>
          <p:nvPr>
            <p:ph type="body" idx="1"/>
          </p:nvPr>
        </p:nvSpPr>
        <p:spPr>
          <a:xfrm>
            <a:off x="-77129" y="1194619"/>
            <a:ext cx="4258099" cy="161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buNone/>
            </a:pPr>
            <a:r>
              <a:rPr lang="en-GB" sz="1600" dirty="0"/>
              <a:t>Over ⅔ of the customers were couples in both Cities and resorts.</a:t>
            </a:r>
          </a:p>
          <a:p>
            <a:pPr indent="0">
              <a:buNone/>
            </a:pPr>
            <a:endParaRPr lang="en-GB" sz="1600" dirty="0"/>
          </a:p>
          <a:p>
            <a:pPr indent="0">
              <a:buNone/>
            </a:pPr>
            <a:r>
              <a:rPr lang="en-GB" sz="1600" dirty="0"/>
              <a:t>Business Travelers usually travel to cities more.</a:t>
            </a:r>
          </a:p>
          <a:p>
            <a:pPr indent="0">
              <a:buNone/>
            </a:pPr>
            <a:endParaRPr lang="en-GB" dirty="0"/>
          </a:p>
        </p:txBody>
      </p:sp>
      <p:sp>
        <p:nvSpPr>
          <p:cNvPr id="684" name="Google Shape;684;p31"/>
          <p:cNvSpPr txBox="1">
            <a:spLocks noGrp="1"/>
          </p:cNvSpPr>
          <p:nvPr>
            <p:ph type="ctrTitle"/>
          </p:nvPr>
        </p:nvSpPr>
        <p:spPr>
          <a:xfrm>
            <a:off x="181480" y="374517"/>
            <a:ext cx="831298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Bookings </a:t>
            </a:r>
            <a:r>
              <a:rPr lang="en-GB"/>
              <a:t>visitor wise</a:t>
            </a:r>
          </a:p>
        </p:txBody>
      </p:sp>
      <p:grpSp>
        <p:nvGrpSpPr>
          <p:cNvPr id="705" name="Google Shape;705;p31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06" name="Google Shape;706;p31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48" y="2034583"/>
            <a:ext cx="4907649" cy="25840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51"/>
          <p:cNvGrpSpPr/>
          <p:nvPr/>
        </p:nvGrpSpPr>
        <p:grpSpPr>
          <a:xfrm>
            <a:off x="0" y="2139400"/>
            <a:ext cx="4962900" cy="3012375"/>
            <a:chOff x="0" y="2139400"/>
            <a:chExt cx="4962900" cy="3012375"/>
          </a:xfrm>
        </p:grpSpPr>
        <p:sp>
          <p:nvSpPr>
            <p:cNvPr id="985" name="Google Shape;985;p51"/>
            <p:cNvSpPr/>
            <p:nvPr/>
          </p:nvSpPr>
          <p:spPr>
            <a:xfrm>
              <a:off x="0" y="3486775"/>
              <a:ext cx="4038900" cy="166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4038900" y="4219500"/>
              <a:ext cx="924000" cy="9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51"/>
            <p:cNvGrpSpPr/>
            <p:nvPr/>
          </p:nvGrpSpPr>
          <p:grpSpPr>
            <a:xfrm>
              <a:off x="0" y="2139400"/>
              <a:ext cx="1351800" cy="1347375"/>
              <a:chOff x="0" y="2139400"/>
              <a:chExt cx="1351800" cy="1347375"/>
            </a:xfrm>
          </p:grpSpPr>
          <p:sp>
            <p:nvSpPr>
              <p:cNvPr id="988" name="Google Shape;988;p51"/>
              <p:cNvSpPr/>
              <p:nvPr/>
            </p:nvSpPr>
            <p:spPr>
              <a:xfrm>
                <a:off x="0" y="2562775"/>
                <a:ext cx="924000" cy="92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1"/>
              <p:cNvSpPr/>
              <p:nvPr/>
            </p:nvSpPr>
            <p:spPr>
              <a:xfrm>
                <a:off x="924000" y="2139400"/>
                <a:ext cx="427800" cy="42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0" name="Google Shape;990;p51"/>
          <p:cNvSpPr txBox="1"/>
          <p:nvPr/>
        </p:nvSpPr>
        <p:spPr>
          <a:xfrm>
            <a:off x="91300" y="3571025"/>
            <a:ext cx="3845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dirty="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rPr>
              <a:t>How can we predict cancelations in order to make sure customers keep reservations?</a:t>
            </a:r>
            <a:endParaRPr sz="2500" b="1" dirty="0">
              <a:solidFill>
                <a:schemeClr val="lt1"/>
              </a:solidFill>
              <a:latin typeface="Share Tech" panose="00000500000000000000"/>
              <a:ea typeface="Share Tech" panose="00000500000000000000"/>
              <a:cs typeface="Share Tech" panose="00000500000000000000"/>
              <a:sym typeface="Share Tech" panose="0000050000000000000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2"/>
          <p:cNvSpPr txBox="1">
            <a:spLocks noGrp="1"/>
          </p:cNvSpPr>
          <p:nvPr>
            <p:ph type="ctrTitle" idx="8"/>
          </p:nvPr>
        </p:nvSpPr>
        <p:spPr>
          <a:xfrm>
            <a:off x="318889" y="275750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Factors affecting cancellations</a:t>
            </a:r>
            <a:endParaRPr lang="en-GB" sz="3000" dirty="0"/>
          </a:p>
        </p:txBody>
      </p:sp>
      <p:sp>
        <p:nvSpPr>
          <p:cNvPr id="996" name="Google Shape;996;p52"/>
          <p:cNvSpPr txBox="1">
            <a:spLocks noGrp="1"/>
          </p:cNvSpPr>
          <p:nvPr>
            <p:ph type="ctrTitle" idx="6"/>
          </p:nvPr>
        </p:nvSpPr>
        <p:spPr>
          <a:xfrm>
            <a:off x="318889" y="797011"/>
            <a:ext cx="8584153" cy="3737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1400" dirty="0">
                <a:latin typeface="Maven Pro" panose="020B0604020202020204" charset="0"/>
              </a:rPr>
              <a:t>1. Lead Time: It is directly proportional to the probability of cancellation. </a:t>
            </a:r>
            <a:br>
              <a:rPr lang="en-US" sz="1400" dirty="0">
                <a:latin typeface="Maven Pro" panose="020B0604020202020204" charset="0"/>
              </a:rPr>
            </a:br>
            <a:endParaRPr lang="en-US" sz="1400" dirty="0">
              <a:latin typeface="Maven Pro" panose="020B0604020202020204" charset="0"/>
            </a:endParaRPr>
          </a:p>
          <a:p>
            <a:pPr algn="l"/>
            <a:r>
              <a:rPr lang="en-US" sz="1400" dirty="0">
                <a:latin typeface="Maven Pro" panose="020B0604020202020204" charset="0"/>
              </a:rPr>
              <a:t>2. Days in Waiting List: The more the number of days assigned to customers in waiting list, the more likely they'll look for better options elsewhere. </a:t>
            </a:r>
            <a:br>
              <a:rPr lang="en-US" sz="1400" dirty="0">
                <a:latin typeface="Maven Pro" panose="020B0604020202020204" charset="0"/>
              </a:rPr>
            </a:br>
            <a:endParaRPr lang="en-US" sz="1400" dirty="0">
              <a:latin typeface="Maven Pro" panose="020B0604020202020204" charset="0"/>
            </a:endParaRPr>
          </a:p>
          <a:p>
            <a:pPr algn="l"/>
            <a:r>
              <a:rPr lang="en-US" sz="1400" dirty="0">
                <a:latin typeface="Maven Pro" panose="020B0604020202020204" charset="0"/>
              </a:rPr>
              <a:t>3. Previous Cancellations/Previous Bookings not cancelled: If the customer has cancelled with the hotel before they are more likely to cancel again. </a:t>
            </a:r>
            <a:br>
              <a:rPr lang="en-US" sz="1400" dirty="0">
                <a:latin typeface="Maven Pro" panose="020B0604020202020204" charset="0"/>
              </a:rPr>
            </a:br>
            <a:endParaRPr lang="en-US" sz="1400" dirty="0">
              <a:latin typeface="Maven Pro" panose="020B0604020202020204" charset="0"/>
            </a:endParaRPr>
          </a:p>
          <a:p>
            <a:pPr algn="l"/>
            <a:r>
              <a:rPr lang="en-US" sz="1400" dirty="0">
                <a:latin typeface="Maven Pro" panose="020B0604020202020204" charset="0"/>
              </a:rPr>
              <a:t>4. Booking Changes: More changes while booking shows indecisiveness of the customer and hence makes them unreliable for the bookings made </a:t>
            </a:r>
            <a:br>
              <a:rPr lang="en-US" sz="1400" dirty="0">
                <a:latin typeface="Maven Pro" panose="020B0604020202020204" charset="0"/>
              </a:rPr>
            </a:br>
            <a:endParaRPr lang="en-US" sz="1400" dirty="0">
              <a:latin typeface="Maven Pro" panose="020B0604020202020204" charset="0"/>
            </a:endParaRPr>
          </a:p>
          <a:p>
            <a:pPr algn="l"/>
            <a:r>
              <a:rPr lang="en-US" sz="1400" dirty="0">
                <a:latin typeface="Maven Pro" panose="020B0604020202020204" charset="0"/>
              </a:rPr>
              <a:t>5. Total number of special requests: Customers with a list of special requests are generally found to be particular about amenities and services at the hotel and if not fulfilled immediately, probably would lead to cancellation </a:t>
            </a:r>
          </a:p>
          <a:p>
            <a:pPr algn="l"/>
            <a:endParaRPr lang="en-US" sz="1400" dirty="0">
              <a:latin typeface="Maven Pro" panose="020B060402020202020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2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/>
              <a:t>Predicting Future Cancellations</a:t>
            </a:r>
            <a:endParaRPr lang="en-US"/>
          </a:p>
        </p:txBody>
      </p:sp>
      <p:sp>
        <p:nvSpPr>
          <p:cNvPr id="996" name="Google Shape;996;p52"/>
          <p:cNvSpPr txBox="1">
            <a:spLocks noGrp="1"/>
          </p:cNvSpPr>
          <p:nvPr>
            <p:ph type="ctrTitle" idx="6"/>
          </p:nvPr>
        </p:nvSpPr>
        <p:spPr>
          <a:xfrm>
            <a:off x="621630" y="1158324"/>
            <a:ext cx="7627202" cy="1964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Maven Pro" panose="020B0604020202020204" charset="0"/>
              </a:rPr>
              <a:t>Based on our analysis, we created models to predict the future cancellations.</a:t>
            </a:r>
            <a:br>
              <a:rPr lang="en-US" sz="1700" dirty="0">
                <a:latin typeface="Maven Pro" panose="020B0604020202020204" charset="0"/>
              </a:rPr>
            </a:br>
            <a:endParaRPr lang="en-US" sz="1700" dirty="0">
              <a:latin typeface="Maven Pro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Maven Pro" panose="020B0604020202020204" charset="0"/>
              </a:rPr>
              <a:t>Based on the incoming data, our model has 74% percent chances of correctly predicting whether the customer will cancel in the future. </a:t>
            </a:r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7187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4"/>
          <p:cNvSpPr txBox="1">
            <a:spLocks noGrp="1"/>
          </p:cNvSpPr>
          <p:nvPr>
            <p:ph type="ctrTitle"/>
          </p:nvPr>
        </p:nvSpPr>
        <p:spPr>
          <a:xfrm>
            <a:off x="2031277" y="1742775"/>
            <a:ext cx="34275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</a:p>
        </p:txBody>
      </p:sp>
      <p:sp>
        <p:nvSpPr>
          <p:cNvPr id="1008" name="Google Shape;1008;p54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4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0" name="Google Shape;1010;p54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4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2" name="Google Shape;1012;p54"/>
          <p:cNvCxnSpPr>
            <a:stCxn id="100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52725" y="1299359"/>
            <a:ext cx="8490777" cy="2679517"/>
          </a:xfrm>
        </p:spPr>
        <p:txBody>
          <a:bodyPr/>
          <a:lstStyle/>
          <a:p>
            <a:r>
              <a:rPr lang="en-US" dirty="0"/>
              <a:t>ADR is higher in City hotels than resort hotels.</a:t>
            </a:r>
          </a:p>
          <a:p>
            <a:endParaRPr lang="en-US" dirty="0"/>
          </a:p>
          <a:p>
            <a:r>
              <a:rPr lang="en-US" dirty="0"/>
              <a:t>Business Travelers are more likely to repeat themselves in City hotels while Couples and Family are likely to be repeated guests in Resort hotels.</a:t>
            </a:r>
          </a:p>
          <a:p>
            <a:endParaRPr lang="en-US" dirty="0"/>
          </a:p>
          <a:p>
            <a:r>
              <a:rPr lang="en-US" dirty="0"/>
              <a:t>Couples are highly likely to cancel a city hotel during summer.</a:t>
            </a:r>
          </a:p>
          <a:p>
            <a:endParaRPr lang="en-US" dirty="0"/>
          </a:p>
          <a:p>
            <a:r>
              <a:rPr lang="en-US" dirty="0"/>
              <a:t>Solo Travelers are likely to cancel a City Hotel more than a Resort hotel.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4639" y="755096"/>
            <a:ext cx="6958122" cy="427856"/>
          </a:xfrm>
        </p:spPr>
        <p:txBody>
          <a:bodyPr/>
          <a:lstStyle/>
          <a:p>
            <a:r>
              <a:rPr lang="en-US"/>
              <a:t>KEY </a:t>
            </a:r>
            <a:r>
              <a:rPr lang="en-US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1526425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815547"/>
            <a:ext cx="8730637" cy="3804898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Couples in cities should be assigned Room Type D, E and F for increasing ADR.</a:t>
            </a:r>
          </a:p>
          <a:p>
            <a:endParaRPr lang="en-US" dirty="0"/>
          </a:p>
          <a:p>
            <a:r>
              <a:rPr lang="en-US" dirty="0"/>
              <a:t>For resorts, most of the visitors prefer Weekend Stays and they prefer City Hotels for weekdays.</a:t>
            </a:r>
          </a:p>
          <a:p>
            <a:endParaRPr lang="en-US" dirty="0"/>
          </a:p>
          <a:p>
            <a:r>
              <a:rPr lang="en-US" dirty="0"/>
              <a:t>Instead of Bed and Breakfast, city hotels can upgrade the meal to Half Board for Couples by giving some discounts.</a:t>
            </a:r>
          </a:p>
          <a:p>
            <a:endParaRPr lang="en-US" dirty="0"/>
          </a:p>
          <a:p>
            <a:r>
              <a:rPr lang="en-US" dirty="0"/>
              <a:t>Visitors should be allowed to book a City Hotel no more than 3 months of their planned trip.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00498" y="477068"/>
            <a:ext cx="6958122" cy="427856"/>
          </a:xfrm>
        </p:spPr>
        <p:txBody>
          <a:bodyPr/>
          <a:lstStyle/>
          <a:p>
            <a:r>
              <a:rPr lang="en-US" dirty="0"/>
              <a:t>KEY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14070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88;p58"/>
          <p:cNvSpPr txBox="1"/>
          <p:nvPr/>
        </p:nvSpPr>
        <p:spPr>
          <a:xfrm>
            <a:off x="2918805" y="830384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IN" b="1" dirty="0">
                <a:solidFill>
                  <a:schemeClr val="accent2"/>
                </a:solidFill>
              </a:rPr>
              <a:t>Do you have any questions?</a:t>
            </a:r>
          </a:p>
        </p:txBody>
      </p:sp>
      <p:sp>
        <p:nvSpPr>
          <p:cNvPr id="5" name="Google Shape;1387;p58"/>
          <p:cNvSpPr txBox="1"/>
          <p:nvPr/>
        </p:nvSpPr>
        <p:spPr>
          <a:xfrm>
            <a:off x="2487405" y="2011050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 panose="00000500000000000000"/>
              <a:buNone/>
              <a:defRPr sz="2400" b="0" i="0" u="none" strike="noStrike" cap="none">
                <a:solidFill>
                  <a:schemeClr val="accen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 panose="00000500000000000000"/>
              <a:buNone/>
              <a:defRPr sz="52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 panose="00000500000000000000"/>
              <a:buNone/>
              <a:defRPr sz="52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 panose="00000500000000000000"/>
              <a:buNone/>
              <a:defRPr sz="52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 panose="00000500000000000000"/>
              <a:buNone/>
              <a:defRPr sz="52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 panose="00000500000000000000"/>
              <a:buNone/>
              <a:defRPr sz="52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 panose="00000500000000000000"/>
              <a:buNone/>
              <a:defRPr sz="52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 panose="00000500000000000000"/>
              <a:buNone/>
              <a:defRPr sz="52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 panose="00000500000000000000"/>
              <a:buNone/>
              <a:defRPr sz="52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r>
              <a:rPr lang="en-IN" sz="8800" dirty="0">
                <a:solidFill>
                  <a:schemeClr val="bg1"/>
                </a:solidFill>
              </a:rPr>
              <a:t>THANKS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2"/>
          <p:cNvSpPr txBox="1">
            <a:spLocks noGrp="1"/>
          </p:cNvSpPr>
          <p:nvPr>
            <p:ph type="body" idx="1"/>
          </p:nvPr>
        </p:nvSpPr>
        <p:spPr>
          <a:xfrm>
            <a:off x="415885" y="1003463"/>
            <a:ext cx="3324499" cy="1179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buNone/>
            </a:pPr>
            <a:r>
              <a:rPr lang="en-GB" dirty="0"/>
              <a:t>Travelers frequented the two properties primarily in the fall.</a:t>
            </a:r>
            <a:endParaRPr dirty="0"/>
          </a:p>
        </p:txBody>
      </p:sp>
      <p:sp>
        <p:nvSpPr>
          <p:cNvPr id="750" name="Google Shape;750;p32"/>
          <p:cNvSpPr txBox="1">
            <a:spLocks noGrp="1"/>
          </p:cNvSpPr>
          <p:nvPr>
            <p:ph type="ctrTitle"/>
          </p:nvPr>
        </p:nvSpPr>
        <p:spPr>
          <a:xfrm>
            <a:off x="162892" y="203406"/>
            <a:ext cx="761959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Season wise bookings and Price per night</a:t>
            </a:r>
            <a:endParaRPr dirty="0"/>
          </a:p>
        </p:txBody>
      </p:sp>
      <p:grpSp>
        <p:nvGrpSpPr>
          <p:cNvPr id="771" name="Google Shape;771;p32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72" name="Google Shape;772;p32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32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778" name="Google Shape;778;p32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749;p32"/>
          <p:cNvSpPr txBox="1"/>
          <p:nvPr/>
        </p:nvSpPr>
        <p:spPr>
          <a:xfrm>
            <a:off x="4642402" y="3708413"/>
            <a:ext cx="4257447" cy="124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indent="0">
              <a:buFont typeface="Maven Pro"/>
              <a:buNone/>
            </a:pPr>
            <a:r>
              <a:rPr lang="en-US" dirty="0"/>
              <a:t>In Fall season, ADR for Resort is higher than city but for other seasons, City hotels generate more revenue (per night).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488" y="896331"/>
            <a:ext cx="3750934" cy="2627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82" y="2056899"/>
            <a:ext cx="4511402" cy="24193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3"/>
          <p:cNvSpPr txBox="1">
            <a:spLocks noGrp="1"/>
          </p:cNvSpPr>
          <p:nvPr>
            <p:ph type="body" idx="1"/>
          </p:nvPr>
        </p:nvSpPr>
        <p:spPr>
          <a:xfrm>
            <a:off x="-486921" y="1251755"/>
            <a:ext cx="3935151" cy="3670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indent="-285750"/>
            <a:r>
              <a:rPr lang="en-GB" dirty="0"/>
              <a:t>Travel agents dominate the bookings market.</a:t>
            </a:r>
          </a:p>
          <a:p>
            <a:pPr marL="742950" indent="-285750"/>
            <a:endParaRPr lang="en-GB" dirty="0"/>
          </a:p>
          <a:p>
            <a:pPr marL="742950" indent="-285750"/>
            <a:r>
              <a:rPr lang="en-GB" dirty="0"/>
              <a:t>Almost 50% of reservations were made through an online travel agent.</a:t>
            </a:r>
          </a:p>
          <a:p>
            <a:pPr marL="742950" indent="-285750"/>
            <a:endParaRPr lang="en-GB" dirty="0"/>
          </a:p>
          <a:p>
            <a:pPr marL="742950" indent="-285750"/>
            <a:r>
              <a:rPr lang="en-GB" dirty="0"/>
              <a:t>For Resorts, direct bookings are much higher as compared to cities.</a:t>
            </a:r>
            <a:endParaRPr dirty="0"/>
          </a:p>
        </p:txBody>
      </p:sp>
      <p:sp>
        <p:nvSpPr>
          <p:cNvPr id="816" name="Google Shape;816;p33"/>
          <p:cNvSpPr txBox="1">
            <a:spLocks noGrp="1"/>
          </p:cNvSpPr>
          <p:nvPr>
            <p:ph type="ctrTitle"/>
          </p:nvPr>
        </p:nvSpPr>
        <p:spPr>
          <a:xfrm>
            <a:off x="366477" y="277500"/>
            <a:ext cx="4139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Market Segment</a:t>
            </a:r>
            <a:endParaRPr dirty="0"/>
          </a:p>
        </p:txBody>
      </p:sp>
      <p:grpSp>
        <p:nvGrpSpPr>
          <p:cNvPr id="837" name="Google Shape;837;p33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838" name="Google Shape;838;p33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3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844" name="Google Shape;844;p33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61" y="1143150"/>
            <a:ext cx="5657068" cy="3280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4"/>
          <p:cNvSpPr txBox="1">
            <a:spLocks noGrp="1"/>
          </p:cNvSpPr>
          <p:nvPr>
            <p:ph type="body" idx="1"/>
          </p:nvPr>
        </p:nvSpPr>
        <p:spPr>
          <a:xfrm>
            <a:off x="53696" y="1065528"/>
            <a:ext cx="3534300" cy="3428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/>
              <a:t>A large majority of reservations made no deposits whatsoever.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US" dirty="0"/>
              <a:t>Hotels in cities do prefer Non-refundable deposits.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If deposits are made, they are generally non-refundable.</a:t>
            </a:r>
            <a:endParaRPr dirty="0"/>
          </a:p>
        </p:txBody>
      </p:sp>
      <p:sp>
        <p:nvSpPr>
          <p:cNvPr id="882" name="Google Shape;882;p34"/>
          <p:cNvSpPr txBox="1">
            <a:spLocks noGrp="1"/>
          </p:cNvSpPr>
          <p:nvPr>
            <p:ph type="ctrTitle"/>
          </p:nvPr>
        </p:nvSpPr>
        <p:spPr>
          <a:xfrm>
            <a:off x="253064" y="311436"/>
            <a:ext cx="696048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kind of deposits do Customers make?</a:t>
            </a:r>
            <a:endParaRPr dirty="0"/>
          </a:p>
        </p:txBody>
      </p:sp>
      <p:grpSp>
        <p:nvGrpSpPr>
          <p:cNvPr id="903" name="Google Shape;903;p34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904" name="Google Shape;904;p3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34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910" name="Google Shape;910;p34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963" y="1156538"/>
            <a:ext cx="5468613" cy="33375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5"/>
          <p:cNvSpPr txBox="1">
            <a:spLocks noGrp="1"/>
          </p:cNvSpPr>
          <p:nvPr>
            <p:ph type="body" idx="1"/>
          </p:nvPr>
        </p:nvSpPr>
        <p:spPr>
          <a:xfrm>
            <a:off x="56189" y="1386848"/>
            <a:ext cx="4016448" cy="3189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/>
              <a:t>A large majority of reservations made also were associated with bed &amp; breakfast, while almost no customer got full board.</a:t>
            </a:r>
            <a:br>
              <a:rPr lang="en-GB" dirty="0"/>
            </a:br>
            <a:endParaRPr lang="en-GB" dirty="0"/>
          </a:p>
          <a:p>
            <a:pPr marL="285750" indent="-285750"/>
            <a:r>
              <a:rPr lang="en-GB" dirty="0"/>
              <a:t>In resorts, people prefer to have at least Lunch/Dinner along with breakfast.</a:t>
            </a:r>
          </a:p>
        </p:txBody>
      </p:sp>
      <p:sp>
        <p:nvSpPr>
          <p:cNvPr id="948" name="Google Shape;948;p35"/>
          <p:cNvSpPr txBox="1">
            <a:spLocks noGrp="1"/>
          </p:cNvSpPr>
          <p:nvPr>
            <p:ph type="ctrTitle"/>
          </p:nvPr>
        </p:nvSpPr>
        <p:spPr>
          <a:xfrm>
            <a:off x="432900" y="400724"/>
            <a:ext cx="640302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type of Meal do visitors prefer?</a:t>
            </a:r>
          </a:p>
        </p:txBody>
      </p:sp>
      <p:grpSp>
        <p:nvGrpSpPr>
          <p:cNvPr id="969" name="Google Shape;969;p35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970" name="Google Shape;970;p35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467DAB-9783-42DF-91B3-AAF4208A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37" y="1253214"/>
            <a:ext cx="4768223" cy="2758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6"/>
          <p:cNvSpPr txBox="1">
            <a:spLocks noGrp="1"/>
          </p:cNvSpPr>
          <p:nvPr>
            <p:ph type="body" idx="1"/>
          </p:nvPr>
        </p:nvSpPr>
        <p:spPr>
          <a:xfrm>
            <a:off x="-51798" y="1156896"/>
            <a:ext cx="4434612" cy="2827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/>
              <a:t>Almost ⅔ of reservations were kept.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285750" indent="-285750"/>
            <a:r>
              <a:rPr lang="en-GB" dirty="0"/>
              <a:t>But cancellations also made up for 28% of the reservation's status.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285750" indent="-285750"/>
            <a:r>
              <a:rPr lang="en-GB" dirty="0"/>
              <a:t>Less than 2% of customers made reservations, but never showed up.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Cancellation Rate in cities is much higher than resorts.</a:t>
            </a:r>
          </a:p>
        </p:txBody>
      </p:sp>
      <p:sp>
        <p:nvSpPr>
          <p:cNvPr id="1014" name="Google Shape;1014;p36"/>
          <p:cNvSpPr txBox="1">
            <a:spLocks noGrp="1"/>
          </p:cNvSpPr>
          <p:nvPr>
            <p:ph type="ctrTitle"/>
          </p:nvPr>
        </p:nvSpPr>
        <p:spPr>
          <a:xfrm>
            <a:off x="241558" y="316625"/>
            <a:ext cx="62223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Reservation status of Visitors</a:t>
            </a:r>
            <a:endParaRPr dirty="0"/>
          </a:p>
        </p:txBody>
      </p:sp>
      <p:grpSp>
        <p:nvGrpSpPr>
          <p:cNvPr id="1035" name="Google Shape;1035;p3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1036" name="Google Shape;1036;p36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A24182A-D199-427E-A0BF-C2ACF1170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95" y="1157926"/>
            <a:ext cx="4903852" cy="282764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34"/>
  <p:tag name="REFSHAPE" val="4293720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3"/>
  <p:tag name="REFSHAPE" val="42937158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4"/>
  <p:tag name="REFSHAPE" val="42937350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5"/>
  <p:tag name="REFSHAPE" val="4293737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6"/>
  <p:tag name="REFSHAPE" val="4293742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7"/>
  <p:tag name="REFSHAPE" val="4293745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8"/>
  <p:tag name="REFSHAPE" val="42937146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9"/>
  <p:tag name="REFSHAPE" val="4293775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50"/>
  <p:tag name="REFSHAPE" val="42937566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51"/>
  <p:tag name="REFSHAPE" val="4293757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52"/>
  <p:tag name="REFSHAPE" val="4293766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35"/>
  <p:tag name="REFSHAPE" val="4293724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c16f46d-d928-42a6-9a4b-c927a535c69c}"/>
  <p:tag name="TABLE_SKINIDX" val="1"/>
  <p:tag name="TABLE_COLORIDX" val="c"/>
  <p:tag name="TABLE_ENDDRAG_ORIGIN_RECT" val="299*172"/>
  <p:tag name="TABLE_ENDDRAG_RECT" val="29*115*299*1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d24886e-40ec-49bf-bb06-933e989df8c4}"/>
  <p:tag name="TABLE_SKINIDX" val="1"/>
  <p:tag name="TABLE_COLORIDX" val="c"/>
  <p:tag name="TABLE_ENDDRAG_ORIGIN_RECT" val="293*133"/>
  <p:tag name="TABLE_ENDDRAG_RECT" val="361*115*293*1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36"/>
  <p:tag name="REFSHAPE" val="4293725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37"/>
  <p:tag name="REFSHAPE" val="4293747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38"/>
  <p:tag name="REFSHAPE" val="4293718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39"/>
  <p:tag name="REFSHAPE" val="42937266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0"/>
  <p:tag name="REFSHAPE" val="4293727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1"/>
  <p:tag name="REFSHAPE" val="4293731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42"/>
  <p:tag name="REFSHAPE" val="429374104"/>
</p:tagLst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D09B8B5E1C354C96CA7F2449142DCD" ma:contentTypeVersion="3" ma:contentTypeDescription="Create a new document." ma:contentTypeScope="" ma:versionID="662c9d7f6e70e9542659e9ada91e5abd">
  <xsd:schema xmlns:xsd="http://www.w3.org/2001/XMLSchema" xmlns:xs="http://www.w3.org/2001/XMLSchema" xmlns:p="http://schemas.microsoft.com/office/2006/metadata/properties" xmlns:ns3="2b282faf-d340-4840-9d9d-ea647109300e" targetNamespace="http://schemas.microsoft.com/office/2006/metadata/properties" ma:root="true" ma:fieldsID="2991b913314c9ab3759b8a45b917aee8" ns3:_="">
    <xsd:import namespace="2b282faf-d340-4840-9d9d-ea647109300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82faf-d340-4840-9d9d-ea64710930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9FC91A-5537-404B-B842-1AF6906C20E1}">
  <ds:schemaRefs>
    <ds:schemaRef ds:uri="2b282faf-d340-4840-9d9d-ea64710930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C258A6-049E-4A08-BBC1-85BBBF9153AA}">
  <ds:schemaRefs>
    <ds:schemaRef ds:uri="2b282faf-d340-4840-9d9d-ea64710930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718BA7F-3056-4DC8-9355-60E6FCEE55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1744</Words>
  <Application>Microsoft Office PowerPoint</Application>
  <PresentationFormat>On-screen Show (16:9)</PresentationFormat>
  <Paragraphs>208</Paragraphs>
  <Slides>46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Share Tech</vt:lpstr>
      <vt:lpstr>Maven Pro</vt:lpstr>
      <vt:lpstr>Fira Sans Extra Condensed Medium</vt:lpstr>
      <vt:lpstr>Livvic Light</vt:lpstr>
      <vt:lpstr>Advent Pro SemiBold</vt:lpstr>
      <vt:lpstr>Arial</vt:lpstr>
      <vt:lpstr>Nunito Light</vt:lpstr>
      <vt:lpstr>宋体</vt:lpstr>
      <vt:lpstr>Fira Sans Condensed Medium</vt:lpstr>
      <vt:lpstr>Data Science Consulting by Slidesgo</vt:lpstr>
      <vt:lpstr>1_Data Science Consulting by Slidesgo</vt:lpstr>
      <vt:lpstr>Hotel Industry Analysis</vt:lpstr>
      <vt:lpstr>European Hotels group</vt:lpstr>
      <vt:lpstr>Initial Findings</vt:lpstr>
      <vt:lpstr>Bookings visitor wise</vt:lpstr>
      <vt:lpstr>Season wise bookings and Price per night</vt:lpstr>
      <vt:lpstr>Market Segment</vt:lpstr>
      <vt:lpstr>What kind of deposits do Customers make?</vt:lpstr>
      <vt:lpstr>What type of Meal do visitors prefer?</vt:lpstr>
      <vt:lpstr>Reservation status of Visitors</vt:lpstr>
      <vt:lpstr>Where do people travel from?</vt:lpstr>
      <vt:lpstr>PowerPoint Presentation</vt:lpstr>
      <vt:lpstr>How early are people making their bookings and whether that affects confirmation?</vt:lpstr>
      <vt:lpstr>PowerPoint Presentation</vt:lpstr>
      <vt:lpstr>Are people being Assigned rooms that they Reserve?</vt:lpstr>
      <vt:lpstr>How many average days do people stay?</vt:lpstr>
      <vt:lpstr>How does number of days stayed affect Price per night?</vt:lpstr>
      <vt:lpstr>Month-wise Analysis</vt:lpstr>
      <vt:lpstr>Business questions</vt:lpstr>
      <vt:lpstr>What can we learn from returning guests that can be applied to first time guests?</vt:lpstr>
      <vt:lpstr>Plots</vt:lpstr>
      <vt:lpstr>Plots</vt:lpstr>
      <vt:lpstr>Findings</vt:lpstr>
      <vt:lpstr>Recommendations</vt:lpstr>
      <vt:lpstr>Which hotel had a better ADR? City or resort?</vt:lpstr>
      <vt:lpstr>Findings</vt:lpstr>
      <vt:lpstr>Recommendations</vt:lpstr>
      <vt:lpstr>What visitor type has the most cancellations and lowest ADR, and how can we prevent that?</vt:lpstr>
      <vt:lpstr>PowerPoint Presentation</vt:lpstr>
      <vt:lpstr>PowerPoint Presentation</vt:lpstr>
      <vt:lpstr>Recommendations</vt:lpstr>
      <vt:lpstr>What Season has the most cancelation? How can we prevent other seasons from such?</vt:lpstr>
      <vt:lpstr>Plots</vt:lpstr>
      <vt:lpstr>Findings</vt:lpstr>
      <vt:lpstr>Recommendations</vt:lpstr>
      <vt:lpstr>PowerPoint Presentation</vt:lpstr>
      <vt:lpstr>Findings</vt:lpstr>
      <vt:lpstr>Findings</vt:lpstr>
      <vt:lpstr>Plots</vt:lpstr>
      <vt:lpstr>Recommendations</vt:lpstr>
      <vt:lpstr>PowerPoint Presentation</vt:lpstr>
      <vt:lpstr>Factors affecting cancellations</vt:lpstr>
      <vt:lpstr>Predicting Future Cancellations</vt:lpstr>
      <vt:lpstr>Conclusions</vt:lpstr>
      <vt:lpstr>KEY FINDINGS</vt:lpstr>
      <vt:lpstr>KEY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Industry Analysis</dc:title>
  <dc:creator>Shubham Sharma</dc:creator>
  <cp:lastModifiedBy>Shubham</cp:lastModifiedBy>
  <cp:revision>40</cp:revision>
  <dcterms:created xsi:type="dcterms:W3CDTF">2021-05-13T12:39:00Z</dcterms:created>
  <dcterms:modified xsi:type="dcterms:W3CDTF">2021-05-14T02:53:01Z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93387A0A858A4A2098C3A393E907AEDA</vt:lpwstr>
  </property>
  <property fmtid="{D5CDD505-2E9C-101B-9397-08002B2CF9AE}" pid="3" name="KSOProductBuildVer">
    <vt:lpwstr>2052-11.1.0.10495</vt:lpwstr>
  </property>
  <property fmtid="{D5CDD505-2E9C-101B-9397-08002B2CF9AE}" pid="4" name="ContentTypeId">
    <vt:lpwstr>0x010100E6D09B8B5E1C354C96CA7F2449142DCD</vt:lpwstr>
  </property>
</Properties>
</file>